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6858000" cx="12192000"/>
  <p:notesSz cx="7559675" cy="10691800"/>
  <p:embeddedFontLst>
    <p:embeddedFont>
      <p:font typeface="Nunito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4" roundtripDataSignature="AMtx7mjTgzh/hTYd82dpnDgFMvahjWrY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8F50641-13B7-4EB7-B857-4111A6C5DB2E}">
  <a:tblStyle styleId="{98F50641-13B7-4EB7-B857-4111A6C5DB2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Nunito-bold.fntdata"/><Relationship Id="rId10" Type="http://schemas.openxmlformats.org/officeDocument/2006/relationships/font" Target="fonts/Nunito-regular.fntdata"/><Relationship Id="rId13" Type="http://schemas.openxmlformats.org/officeDocument/2006/relationships/font" Target="fonts/Nunito-boldItalic.fntdata"/><Relationship Id="rId12" Type="http://schemas.openxmlformats.org/officeDocument/2006/relationships/font" Target="fonts/Nunito-italic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5ab7aed1c5_1_0:notes"/>
          <p:cNvSpPr txBox="1"/>
          <p:nvPr>
            <p:ph idx="1" type="body"/>
          </p:nvPr>
        </p:nvSpPr>
        <p:spPr>
          <a:xfrm>
            <a:off x="755950" y="5078600"/>
            <a:ext cx="6047700" cy="48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g25ab7aed1c5_1_0:notes"/>
          <p:cNvSpPr/>
          <p:nvPr>
            <p:ph idx="2" type="sldImg"/>
          </p:nvPr>
        </p:nvSpPr>
        <p:spPr>
          <a:xfrm>
            <a:off x="1260175" y="801875"/>
            <a:ext cx="5040000" cy="400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5ab7aed1c5_0_5:notes"/>
          <p:cNvSpPr/>
          <p:nvPr>
            <p:ph idx="2" type="sldImg"/>
          </p:nvPr>
        </p:nvSpPr>
        <p:spPr>
          <a:xfrm>
            <a:off x="1260175" y="801875"/>
            <a:ext cx="5040000" cy="400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5ab7aed1c5_0_5:notes"/>
          <p:cNvSpPr txBox="1"/>
          <p:nvPr>
            <p:ph idx="1" type="body"/>
          </p:nvPr>
        </p:nvSpPr>
        <p:spPr>
          <a:xfrm>
            <a:off x="755950" y="5078600"/>
            <a:ext cx="6047700" cy="48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4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" name="Google Shape;10;p4"/>
          <p:cNvSpPr txBox="1"/>
          <p:nvPr>
            <p:ph idx="1"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6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/>
          <p:nvPr>
            <p:ph idx="1"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10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1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1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3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2"/>
          <p:cNvSpPr txBox="1"/>
          <p:nvPr>
            <p:ph idx="3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3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3"/>
          <p:cNvSpPr txBox="1"/>
          <p:nvPr>
            <p:ph idx="1"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3"/>
          <p:cNvSpPr txBox="1"/>
          <p:nvPr>
            <p:ph idx="2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4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4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14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4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4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5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5"/>
          <p:cNvSpPr txBox="1"/>
          <p:nvPr>
            <p:ph idx="1"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5"/>
          <p:cNvSpPr txBox="1"/>
          <p:nvPr>
            <p:ph idx="2"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15"/>
          <p:cNvSpPr txBox="1"/>
          <p:nvPr>
            <p:ph idx="3"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4"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5"/>
          <p:cNvSpPr txBox="1"/>
          <p:nvPr>
            <p:ph idx="5"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5"/>
          <p:cNvSpPr txBox="1"/>
          <p:nvPr>
            <p:ph idx="6"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oogle Shape;60;p1"/>
          <p:cNvGrpSpPr/>
          <p:nvPr/>
        </p:nvGrpSpPr>
        <p:grpSpPr>
          <a:xfrm>
            <a:off x="567871" y="459013"/>
            <a:ext cx="10994571" cy="6114143"/>
            <a:chOff x="440871" y="459013"/>
            <a:chExt cx="10994571" cy="6114143"/>
          </a:xfrm>
        </p:grpSpPr>
        <p:sp>
          <p:nvSpPr>
            <p:cNvPr id="61" name="Google Shape;61;p1"/>
            <p:cNvSpPr/>
            <p:nvPr/>
          </p:nvSpPr>
          <p:spPr>
            <a:xfrm>
              <a:off x="440871" y="459014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4314370" y="459013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8187871" y="459014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4" name="Google Shape;64;p1"/>
          <p:cNvSpPr txBox="1"/>
          <p:nvPr/>
        </p:nvSpPr>
        <p:spPr>
          <a:xfrm>
            <a:off x="8398329" y="3327399"/>
            <a:ext cx="31786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Income and Expenditure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</a:t>
            </a:r>
            <a:r>
              <a:rPr b="1" lang="en-US" sz="2000">
                <a:solidFill>
                  <a:schemeClr val="dk1"/>
                </a:solidFill>
              </a:rPr>
              <a:t>2</a:t>
            </a: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/202</a:t>
            </a:r>
            <a:r>
              <a:rPr b="1" lang="en-US" sz="2000">
                <a:solidFill>
                  <a:schemeClr val="dk1"/>
                </a:solidFill>
              </a:rPr>
              <a:t>3</a:t>
            </a:r>
            <a:endParaRPr/>
          </a:p>
        </p:txBody>
      </p:sp>
      <p:sp>
        <p:nvSpPr>
          <p:cNvPr id="65" name="Google Shape;65;p1"/>
          <p:cNvSpPr txBox="1"/>
          <p:nvPr/>
        </p:nvSpPr>
        <p:spPr>
          <a:xfrm>
            <a:off x="8613775" y="4459060"/>
            <a:ext cx="27432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FOBS were so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pleased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be able to offer a normal year of activities for the local community during 2022 and 2023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" name="Google Shape;6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35131" y="886051"/>
            <a:ext cx="2105025" cy="183832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"/>
          <p:cNvSpPr txBox="1"/>
          <p:nvPr/>
        </p:nvSpPr>
        <p:spPr>
          <a:xfrm>
            <a:off x="841829" y="787399"/>
            <a:ext cx="2743199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Did you know you can support FOBS every time you shop online?</a:t>
            </a:r>
            <a:endParaRPr/>
          </a:p>
        </p:txBody>
      </p:sp>
      <p:pic>
        <p:nvPicPr>
          <p:cNvPr descr="Text&#10;&#10;Description automatically generated" id="68" name="Google Shape;6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2981" y="2562791"/>
            <a:ext cx="2960913" cy="7458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69" name="Google Shape;6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2038" y="3397074"/>
            <a:ext cx="2942771" cy="1232887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"/>
          <p:cNvSpPr txBox="1"/>
          <p:nvPr/>
        </p:nvSpPr>
        <p:spPr>
          <a:xfrm>
            <a:off x="8616043" y="2293256"/>
            <a:ext cx="274319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Friends of Bridgetown School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text&#10;&#10;Description automatically generated" id="71" name="Google Shape;71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60950" y="1874819"/>
            <a:ext cx="1704975" cy="523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oogle Shape;76;p2"/>
          <p:cNvGrpSpPr/>
          <p:nvPr/>
        </p:nvGrpSpPr>
        <p:grpSpPr>
          <a:xfrm>
            <a:off x="567871" y="459013"/>
            <a:ext cx="10994571" cy="6114143"/>
            <a:chOff x="440871" y="459013"/>
            <a:chExt cx="10994571" cy="6114143"/>
          </a:xfrm>
        </p:grpSpPr>
        <p:sp>
          <p:nvSpPr>
            <p:cNvPr id="77" name="Google Shape;77;p2"/>
            <p:cNvSpPr/>
            <p:nvPr/>
          </p:nvSpPr>
          <p:spPr>
            <a:xfrm>
              <a:off x="440871" y="459014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4314370" y="459013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8187871" y="459014"/>
              <a:ext cx="3247571" cy="6114142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" name="Google Shape;80;p2"/>
          <p:cNvSpPr txBox="1"/>
          <p:nvPr/>
        </p:nvSpPr>
        <p:spPr>
          <a:xfrm>
            <a:off x="814614" y="634999"/>
            <a:ext cx="2743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Donations &amp; Grants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</a:t>
            </a:r>
            <a:r>
              <a:rPr b="1" lang="en-US" sz="1800">
                <a:solidFill>
                  <a:schemeClr val="dk1"/>
                </a:solidFill>
              </a:rPr>
              <a:t>3,667</a:t>
            </a:r>
            <a:endParaRPr/>
          </a:p>
        </p:txBody>
      </p:sp>
      <p:sp>
        <p:nvSpPr>
          <p:cNvPr id="81" name="Google Shape;81;p2"/>
          <p:cNvSpPr txBox="1"/>
          <p:nvPr/>
        </p:nvSpPr>
        <p:spPr>
          <a:xfrm>
            <a:off x="8579731" y="635012"/>
            <a:ext cx="2743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Expenditure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</a:t>
            </a:r>
            <a:r>
              <a:rPr b="1" lang="en-US" sz="1800">
                <a:solidFill>
                  <a:schemeClr val="dk1"/>
                </a:solidFill>
              </a:rPr>
              <a:t>20,550</a:t>
            </a:r>
            <a:endParaRPr/>
          </a:p>
        </p:txBody>
      </p:sp>
      <p:sp>
        <p:nvSpPr>
          <p:cNvPr id="82" name="Google Shape;82;p2"/>
          <p:cNvSpPr txBox="1"/>
          <p:nvPr/>
        </p:nvSpPr>
        <p:spPr>
          <a:xfrm>
            <a:off x="4697185" y="634998"/>
            <a:ext cx="2743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Events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£11</a:t>
            </a:r>
            <a:r>
              <a:rPr b="1" lang="en-US" sz="1800">
                <a:solidFill>
                  <a:schemeClr val="dk1"/>
                </a:solidFill>
              </a:rPr>
              <a:t>,689</a:t>
            </a:r>
            <a:endParaRPr/>
          </a:p>
        </p:txBody>
      </p:sp>
      <p:graphicFrame>
        <p:nvGraphicFramePr>
          <p:cNvPr id="83" name="Google Shape;83;p2"/>
          <p:cNvGraphicFramePr/>
          <p:nvPr/>
        </p:nvGraphicFramePr>
        <p:xfrm>
          <a:off x="876300" y="1371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759850"/>
                <a:gridCol w="8454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Co-op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£3,337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Amazon Smile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£427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Warwickshire CC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£148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Benevity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101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Warwickshire Xmas Trees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£81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Easy Fundraising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£75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IBM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£62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Terracycle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£37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Heart of England Community Fund *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(£601)</a:t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84" name="Google Shape;84;p2"/>
          <p:cNvSpPr txBox="1"/>
          <p:nvPr/>
        </p:nvSpPr>
        <p:spPr>
          <a:xfrm>
            <a:off x="835750" y="5080825"/>
            <a:ext cx="2605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/>
              <a:t>* </a:t>
            </a:r>
            <a:r>
              <a:rPr lang="en-US" sz="1100"/>
              <a:t>Funding from previous year returned due to underspend</a:t>
            </a:r>
            <a:endParaRPr sz="1100"/>
          </a:p>
        </p:txBody>
      </p:sp>
      <p:graphicFrame>
        <p:nvGraphicFramePr>
          <p:cNvPr id="85" name="Google Shape;85;p2"/>
          <p:cNvGraphicFramePr/>
          <p:nvPr/>
        </p:nvGraphicFramePr>
        <p:xfrm>
          <a:off x="4697175" y="1371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759850"/>
                <a:gridCol w="8454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Panto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£3,014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Christmas Fair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£2,735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Summer Fair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£2,333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Discos x2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£1,112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Bingo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£864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Frozen Fridays / Crisps / Sweets sales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£416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Bridgetown’s Got Talent</a:t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£275</a:t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Christmas Cards</a:t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£257</a:t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Scarecrow Trail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£202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Tea Towels &amp; Coasters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£197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Grandparents’ Day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£153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Swan food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£72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Uniform</a:t>
                      </a:r>
                      <a:r>
                        <a:rPr lang="en-US" sz="1100"/>
                        <a:t> Sales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£60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6" name="Google Shape;86;p2"/>
          <p:cNvGraphicFramePr/>
          <p:nvPr/>
        </p:nvGraphicFramePr>
        <p:xfrm>
          <a:off x="8648700" y="1371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759850"/>
                <a:gridCol w="8454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Solar Panels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£10,000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Yr1 Outside Area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£4,000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Library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£2,029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Theatre Trips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£1,986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Water Coolers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£545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Yr6 Hoodies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£441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Coronation Bookmarks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£368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FOBS Running Costs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£360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Reception Big School Books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£306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Author Visits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£198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Maths Equipment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£148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Film Licence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£119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Christmas Tree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£50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1;g25ab7aed1c5_1_0"/>
          <p:cNvGrpSpPr/>
          <p:nvPr/>
        </p:nvGrpSpPr>
        <p:grpSpPr>
          <a:xfrm>
            <a:off x="567875" y="459017"/>
            <a:ext cx="10994500" cy="4192370"/>
            <a:chOff x="440871" y="459013"/>
            <a:chExt cx="10994500" cy="6114001"/>
          </a:xfrm>
        </p:grpSpPr>
        <p:sp>
          <p:nvSpPr>
            <p:cNvPr id="92" name="Google Shape;92;g25ab7aed1c5_1_0"/>
            <p:cNvSpPr/>
            <p:nvPr/>
          </p:nvSpPr>
          <p:spPr>
            <a:xfrm>
              <a:off x="440871" y="459014"/>
              <a:ext cx="3247500" cy="6114000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g25ab7aed1c5_1_0"/>
            <p:cNvSpPr/>
            <p:nvPr/>
          </p:nvSpPr>
          <p:spPr>
            <a:xfrm>
              <a:off x="4314370" y="459013"/>
              <a:ext cx="3247500" cy="6114000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g25ab7aed1c5_1_0"/>
            <p:cNvSpPr/>
            <p:nvPr/>
          </p:nvSpPr>
          <p:spPr>
            <a:xfrm>
              <a:off x="8187871" y="459014"/>
              <a:ext cx="3247500" cy="6114000"/>
            </a:xfrm>
            <a:prstGeom prst="rect">
              <a:avLst/>
            </a:prstGeom>
            <a:noFill/>
            <a:ln cap="flat" cmpd="sng" w="25400">
              <a:solidFill>
                <a:srgbClr val="54813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g25ab7aed1c5_1_0"/>
          <p:cNvSpPr txBox="1"/>
          <p:nvPr/>
        </p:nvSpPr>
        <p:spPr>
          <a:xfrm>
            <a:off x="814614" y="787399"/>
            <a:ext cx="2743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</a:rPr>
              <a:t>Autumn Term </a:t>
            </a:r>
            <a:endParaRPr/>
          </a:p>
        </p:txBody>
      </p:sp>
      <p:sp>
        <p:nvSpPr>
          <p:cNvPr id="96" name="Google Shape;96;g25ab7aed1c5_1_0"/>
          <p:cNvSpPr txBox="1"/>
          <p:nvPr/>
        </p:nvSpPr>
        <p:spPr>
          <a:xfrm>
            <a:off x="8579756" y="751112"/>
            <a:ext cx="2743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</a:rPr>
              <a:t>Summer Term </a:t>
            </a:r>
            <a:endParaRPr/>
          </a:p>
        </p:txBody>
      </p:sp>
      <p:sp>
        <p:nvSpPr>
          <p:cNvPr id="97" name="Google Shape;97;g25ab7aed1c5_1_0"/>
          <p:cNvSpPr txBox="1"/>
          <p:nvPr/>
        </p:nvSpPr>
        <p:spPr>
          <a:xfrm>
            <a:off x="4697185" y="787398"/>
            <a:ext cx="2743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</a:rPr>
              <a:t>Winter Term</a:t>
            </a:r>
            <a:endParaRPr/>
          </a:p>
        </p:txBody>
      </p:sp>
      <p:graphicFrame>
        <p:nvGraphicFramePr>
          <p:cNvPr id="98" name="Google Shape;98;g25ab7aed1c5_1_0"/>
          <p:cNvGraphicFramePr/>
          <p:nvPr/>
        </p:nvGraphicFramePr>
        <p:xfrm>
          <a:off x="835750" y="1447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888725"/>
                <a:gridCol w="9073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Stay &amp; Play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Sept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Inflatables*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Oct 14th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Disco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Oct 20th </a:t>
                      </a:r>
                      <a:endParaRPr sz="11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Scarecrow Trail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Oct ½ term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Christmas Fair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Dec 1st 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9" name="Google Shape;99;g25ab7aed1c5_1_0"/>
          <p:cNvSpPr txBox="1"/>
          <p:nvPr/>
        </p:nvSpPr>
        <p:spPr>
          <a:xfrm>
            <a:off x="835750" y="3620050"/>
            <a:ext cx="2605200" cy="10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Swan Food Sales over Summer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**TBC - Coop Community Charity - start in October 2024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Warwickshire Christmas Trees</a:t>
            </a:r>
            <a:endParaRPr sz="1100"/>
          </a:p>
        </p:txBody>
      </p:sp>
      <p:graphicFrame>
        <p:nvGraphicFramePr>
          <p:cNvPr id="100" name="Google Shape;100;g25ab7aed1c5_1_0"/>
          <p:cNvGraphicFramePr/>
          <p:nvPr/>
        </p:nvGraphicFramePr>
        <p:xfrm>
          <a:off x="4697175" y="1447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759850"/>
                <a:gridCol w="8454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Panto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Feb 2 &amp; 3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Disco 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Mar 8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Bingo 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April 19</a:t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01" name="Google Shape;101;g25ab7aed1c5_1_0"/>
          <p:cNvGraphicFramePr/>
          <p:nvPr/>
        </p:nvGraphicFramePr>
        <p:xfrm>
          <a:off x="8648700" y="1447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{98F50641-13B7-4EB7-B857-4111A6C5DB2E}</a:tableStyleId>
              </a:tblPr>
              <a:tblGrid>
                <a:gridCol w="1759850"/>
                <a:gridCol w="8454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Quiz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May 17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AGM &amp; Event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June TBC</a:t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Summer Fair</a:t>
                      </a:r>
                      <a:endParaRPr sz="1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July 13th </a:t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02" name="Google Shape;102;g25ab7aed1c5_1_0"/>
          <p:cNvSpPr txBox="1"/>
          <p:nvPr/>
        </p:nvSpPr>
        <p:spPr>
          <a:xfrm>
            <a:off x="8579750" y="2918200"/>
            <a:ext cx="26052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Grandparents Picnic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Multi-school sports day 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Frozen Fridays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Uniform Sales</a:t>
            </a:r>
            <a:endParaRPr sz="1100"/>
          </a:p>
        </p:txBody>
      </p:sp>
      <p:sp>
        <p:nvSpPr>
          <p:cNvPr id="103" name="Google Shape;103;g25ab7aed1c5_1_0"/>
          <p:cNvSpPr txBox="1"/>
          <p:nvPr/>
        </p:nvSpPr>
        <p:spPr>
          <a:xfrm>
            <a:off x="4697225" y="2881900"/>
            <a:ext cx="2605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Uniform Sales </a:t>
            </a:r>
            <a:endParaRPr sz="1100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sz="1100"/>
              <a:t>Sweet / Crisps Sales </a:t>
            </a:r>
            <a:endParaRPr sz="1100"/>
          </a:p>
        </p:txBody>
      </p:sp>
      <p:sp>
        <p:nvSpPr>
          <p:cNvPr id="104" name="Google Shape;104;g25ab7aed1c5_1_0"/>
          <p:cNvSpPr txBox="1"/>
          <p:nvPr/>
        </p:nvSpPr>
        <p:spPr>
          <a:xfrm>
            <a:off x="2724475" y="4926075"/>
            <a:ext cx="61617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Ongoing: 	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US"/>
              <a:t>Easyfundraising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US"/>
              <a:t>IBM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US"/>
              <a:t>Espo &amp; My School (school voucher)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US"/>
              <a:t>Warwickshire CC applications (will get 1 of 2)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ab7aed1c5_0_5"/>
          <p:cNvSpPr txBox="1"/>
          <p:nvPr>
            <p:ph type="title"/>
          </p:nvPr>
        </p:nvSpPr>
        <p:spPr>
          <a:xfrm>
            <a:off x="609480" y="273600"/>
            <a:ext cx="10972500" cy="1144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Inflatables as an </a:t>
            </a:r>
            <a:r>
              <a:rPr lang="en-US"/>
              <a:t>option</a:t>
            </a:r>
            <a:r>
              <a:rPr lang="en-US"/>
              <a:t>! </a:t>
            </a:r>
            <a:endParaRPr/>
          </a:p>
        </p:txBody>
      </p:sp>
      <p:sp>
        <p:nvSpPr>
          <p:cNvPr id="110" name="Google Shape;110;g25ab7aed1c5_0_5"/>
          <p:cNvSpPr txBox="1"/>
          <p:nvPr>
            <p:ph idx="1" type="subTitle"/>
          </p:nvPr>
        </p:nvSpPr>
        <p:spPr>
          <a:xfrm>
            <a:off x="609475" y="1276250"/>
            <a:ext cx="10972500" cy="5055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 lnSpcReduction="20000"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12:45 to 13:30 start time for our charity - we can set up a small table &amp; be there to cheer on. Minimum age is 5 for doing the race.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for bulk buying places during the sale - currently assuming less than 10 (further discount the more we buy)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2.5k - Adult £25 / Child £15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5k - Adult £29 / Child £19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10k Adult £39 / Child £29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15k - Adult £49 / Child £39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Need payment 4 weeks before the event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1F2937"/>
                </a:solidFill>
                <a:highlight>
                  <a:srgbClr val="FFFFFF"/>
                </a:highlight>
                <a:latin typeface="Nunito"/>
                <a:ea typeface="Nunito"/>
                <a:cs typeface="Nunito"/>
                <a:sym typeface="Nunito"/>
              </a:rPr>
              <a:t>At the finish everyone gets a medal, running socks and multifunctional headscarf.</a:t>
            </a:r>
            <a:endParaRPr sz="3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2018-05-16T15:42:16Z</dcterms:created>
  <dc:creator>Walsh, Mrs.V. (Victoria)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Calor Gas Ltd.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Widescreen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</vt:i4>
  </property>
</Properties>
</file>