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 id="2147483648" r:id="rId2"/>
  </p:sldMasterIdLst>
  <p:notesMasterIdLst>
    <p:notesMasterId r:id="rId22"/>
  </p:notesMasterIdLst>
  <p:sldIdLst>
    <p:sldId id="277" r:id="rId3"/>
    <p:sldId id="282" r:id="rId4"/>
    <p:sldId id="283" r:id="rId5"/>
    <p:sldId id="285" r:id="rId6"/>
    <p:sldId id="286" r:id="rId7"/>
    <p:sldId id="287" r:id="rId8"/>
    <p:sldId id="288" r:id="rId9"/>
    <p:sldId id="289" r:id="rId10"/>
    <p:sldId id="290" r:id="rId11"/>
    <p:sldId id="291" r:id="rId12"/>
    <p:sldId id="292" r:id="rId13"/>
    <p:sldId id="293" r:id="rId14"/>
    <p:sldId id="294" r:id="rId15"/>
    <p:sldId id="295" r:id="rId16"/>
    <p:sldId id="296" r:id="rId17"/>
    <p:sldId id="297" r:id="rId18"/>
    <p:sldId id="298" r:id="rId19"/>
    <p:sldId id="299" r:id="rId20"/>
    <p:sldId id="30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6DA"/>
    <a:srgbClr val="D4F0FD"/>
    <a:srgbClr val="222222"/>
    <a:srgbClr val="FFD1DA"/>
    <a:srgbClr val="43A047"/>
    <a:srgbClr val="2779F5"/>
    <a:srgbClr val="2196F3"/>
    <a:srgbClr val="0277BD"/>
    <a:srgbClr val="CCD4F4"/>
    <a:srgbClr val="F8FB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68"/>
    <p:restoredTop sz="77073"/>
  </p:normalViewPr>
  <p:slideViewPr>
    <p:cSldViewPr snapToGrid="0" snapToObjects="1">
      <p:cViewPr varScale="1">
        <p:scale>
          <a:sx n="80" d="100"/>
          <a:sy n="80" d="100"/>
        </p:scale>
        <p:origin x="12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03805F-7D1E-E94C-BB55-3B101E5AFAED}" type="datetimeFigureOut">
              <a:rPr lang="en-GB" smtClean="0"/>
              <a:t>07/05/2024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76D0C-E1F7-C24C-9F61-F920AE9184C6}" type="slidenum">
              <a:rPr lang="en-GB" smtClean="0"/>
              <a:t>‹#›</a:t>
            </a:fld>
            <a:endParaRPr lang="en-GB"/>
          </a:p>
        </p:txBody>
      </p:sp>
    </p:spTree>
    <p:extLst>
      <p:ext uri="{BB962C8B-B14F-4D97-AF65-F5344CB8AC3E}">
        <p14:creationId xmlns:p14="http://schemas.microsoft.com/office/powerpoint/2010/main" val="2797417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card are you looking for? How do you know?</a:t>
            </a:r>
            <a:br>
              <a:rPr lang="en-GB" dirty="0">
                <a:effectLst/>
              </a:rPr>
            </a:br>
            <a:br>
              <a:rPr lang="en-GB" dirty="0">
                <a:effectLst/>
              </a:rPr>
            </a:br>
            <a:r>
              <a:rPr lang="en-GB" dirty="0">
                <a:effectLst/>
              </a:rPr>
              <a:t>Extension: </a:t>
            </a:r>
            <a:br>
              <a:rPr lang="en-GB" dirty="0">
                <a:effectLst/>
              </a:rPr>
            </a:br>
            <a:r>
              <a:rPr lang="en-GB" dirty="0">
                <a:effectLst/>
              </a:rPr>
              <a:t>Turn over a question card, say the answer you are looking for.</a:t>
            </a:r>
            <a:br>
              <a:rPr lang="en-GB" dirty="0">
                <a:effectLst/>
              </a:rPr>
            </a:br>
            <a:r>
              <a:rPr lang="en-GB" dirty="0">
                <a:effectLst/>
              </a:rPr>
              <a:t>OR turn over the answer card, say the question you are looking for.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4</a:t>
            </a:fld>
            <a:endParaRPr lang="en-GB"/>
          </a:p>
        </p:txBody>
      </p:sp>
    </p:spTree>
    <p:extLst>
      <p:ext uri="{BB962C8B-B14F-4D97-AF65-F5344CB8AC3E}">
        <p14:creationId xmlns:p14="http://schemas.microsoft.com/office/powerpoint/2010/main" val="3175631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do you identify the fact that has been represented?</a:t>
            </a:r>
            <a:br>
              <a:rPr lang="en-GB" dirty="0">
                <a:effectLst/>
              </a:rPr>
            </a:br>
            <a:r>
              <a:rPr lang="en-GB" dirty="0">
                <a:effectLst/>
              </a:rPr>
              <a:t>Could the picture represent different multiplication facts? How?</a:t>
            </a:r>
            <a:br>
              <a:rPr lang="en-GB" dirty="0">
                <a:effectLst/>
              </a:rPr>
            </a:br>
            <a:br>
              <a:rPr lang="en-GB" dirty="0">
                <a:effectLst/>
              </a:rPr>
            </a:br>
            <a:r>
              <a:rPr lang="en-GB" dirty="0">
                <a:effectLst/>
              </a:rPr>
              <a:t>Extension: </a:t>
            </a:r>
            <a:br>
              <a:rPr lang="en-GB" dirty="0">
                <a:effectLst/>
              </a:rPr>
            </a:br>
            <a:r>
              <a:rPr lang="en-GB" dirty="0">
                <a:effectLst/>
              </a:rPr>
              <a:t>Can you show your calculation in the form of an array / in groups / in a sequence?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5</a:t>
            </a:fld>
            <a:endParaRPr lang="en-GB"/>
          </a:p>
        </p:txBody>
      </p:sp>
    </p:spTree>
    <p:extLst>
      <p:ext uri="{BB962C8B-B14F-4D97-AF65-F5344CB8AC3E}">
        <p14:creationId xmlns:p14="http://schemas.microsoft.com/office/powerpoint/2010/main" val="1914880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fact will you say? Which fact comes next?</a:t>
            </a:r>
            <a:br>
              <a:rPr lang="en-GB" dirty="0">
                <a:effectLst/>
              </a:rPr>
            </a:br>
            <a:br>
              <a:rPr lang="en-GB" dirty="0">
                <a:effectLst/>
              </a:rPr>
            </a:br>
            <a:r>
              <a:rPr lang="en-GB" dirty="0">
                <a:effectLst/>
              </a:rPr>
              <a:t>Extension: </a:t>
            </a:r>
            <a:br>
              <a:rPr lang="en-GB" dirty="0">
                <a:effectLst/>
              </a:rPr>
            </a:br>
            <a:r>
              <a:rPr lang="en-GB" dirty="0">
                <a:effectLst/>
              </a:rPr>
              <a:t>Change the ‘terrible’ number.</a:t>
            </a:r>
            <a:br>
              <a:rPr lang="en-GB" dirty="0">
                <a:effectLst/>
              </a:rPr>
            </a:br>
            <a:r>
              <a:rPr lang="en-GB" dirty="0">
                <a:effectLst/>
              </a:rPr>
              <a:t>Use division facts instead of multiplication facts.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6</a:t>
            </a:fld>
            <a:endParaRPr lang="en-GB"/>
          </a:p>
        </p:txBody>
      </p:sp>
    </p:spTree>
    <p:extLst>
      <p:ext uri="{BB962C8B-B14F-4D97-AF65-F5344CB8AC3E}">
        <p14:creationId xmlns:p14="http://schemas.microsoft.com/office/powerpoint/2010/main" val="3091824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Remove the joker from the packs before playing.</a:t>
            </a:r>
            <a:br>
              <a:rPr lang="en-GB" dirty="0">
                <a:effectLst/>
              </a:rPr>
            </a:br>
            <a:r>
              <a:rPr lang="en-GB" dirty="0">
                <a:effectLst/>
              </a:rPr>
              <a:t>What strategy can you use to multiply by 4?</a:t>
            </a:r>
            <a:br>
              <a:rPr lang="en-GB" dirty="0">
                <a:effectLst/>
              </a:rPr>
            </a:br>
            <a:r>
              <a:rPr lang="en-GB" dirty="0">
                <a:effectLst/>
              </a:rPr>
              <a:t>How can you find the answer quicker?</a:t>
            </a:r>
            <a:br>
              <a:rPr lang="en-GB" dirty="0">
                <a:effectLst/>
              </a:rPr>
            </a:br>
            <a:br>
              <a:rPr lang="en-GB" dirty="0">
                <a:effectLst/>
              </a:rPr>
            </a:br>
            <a:r>
              <a:rPr lang="en-GB" dirty="0">
                <a:effectLst/>
              </a:rPr>
              <a:t>Extension: </a:t>
            </a:r>
            <a:br>
              <a:rPr lang="en-GB" dirty="0">
                <a:effectLst/>
              </a:rPr>
            </a:br>
            <a:r>
              <a:rPr lang="en-GB" dirty="0">
                <a:effectLst/>
              </a:rPr>
              <a:t>Try giving two or three four times table facts before claiming the card. (e.g. card shows 2. 2 x 4 = 8, 4 x 2 = 8, 8 ÷ 4 = 2, 8 ÷ 2 = 4)</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7</a:t>
            </a:fld>
            <a:endParaRPr lang="en-GB"/>
          </a:p>
        </p:txBody>
      </p:sp>
    </p:spTree>
    <p:extLst>
      <p:ext uri="{BB962C8B-B14F-4D97-AF65-F5344CB8AC3E}">
        <p14:creationId xmlns:p14="http://schemas.microsoft.com/office/powerpoint/2010/main" val="13116337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number was said when you crossed out [number]?</a:t>
            </a:r>
            <a:br>
              <a:rPr lang="en-GB" dirty="0">
                <a:effectLst/>
              </a:rPr>
            </a:br>
            <a:r>
              <a:rPr lang="en-GB" dirty="0">
                <a:effectLst/>
              </a:rPr>
              <a:t>How is doubling linked to times tables?</a:t>
            </a:r>
            <a:br>
              <a:rPr lang="en-GB" dirty="0">
                <a:effectLst/>
              </a:rPr>
            </a:br>
            <a:br>
              <a:rPr lang="en-GB" dirty="0">
                <a:effectLst/>
              </a:rPr>
            </a:br>
            <a:r>
              <a:rPr lang="en-GB" dirty="0">
                <a:effectLst/>
              </a:rPr>
              <a:t>Extension: </a:t>
            </a:r>
            <a:br>
              <a:rPr lang="en-GB" dirty="0">
                <a:effectLst/>
              </a:rPr>
            </a:br>
            <a:r>
              <a:rPr lang="en-GB" dirty="0">
                <a:effectLst/>
              </a:rPr>
              <a:t>Play the game again but with double, double. (e.g. you say a number between 1 and 13, the pupils double the number and double it again.)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8</a:t>
            </a:fld>
            <a:endParaRPr lang="en-GB"/>
          </a:p>
        </p:txBody>
      </p:sp>
    </p:spTree>
    <p:extLst>
      <p:ext uri="{BB962C8B-B14F-4D97-AF65-F5344CB8AC3E}">
        <p14:creationId xmlns:p14="http://schemas.microsoft.com/office/powerpoint/2010/main" val="1339152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strategy did you use?</a:t>
            </a:r>
            <a:br>
              <a:rPr lang="en-GB" dirty="0">
                <a:effectLst/>
              </a:rPr>
            </a:br>
            <a:r>
              <a:rPr lang="en-GB" dirty="0">
                <a:effectLst/>
              </a:rPr>
              <a:t>How do you double larger numbers?</a:t>
            </a:r>
            <a:br>
              <a:rPr lang="en-GB" dirty="0">
                <a:effectLst/>
              </a:rPr>
            </a:br>
            <a:r>
              <a:rPr lang="en-GB" dirty="0">
                <a:effectLst/>
              </a:rPr>
              <a:t>Are the different positions in the snake linked to any multiplication facts?</a:t>
            </a:r>
            <a:br>
              <a:rPr lang="en-GB" dirty="0">
                <a:effectLst/>
              </a:rPr>
            </a:br>
            <a:br>
              <a:rPr lang="en-GB" dirty="0">
                <a:effectLst/>
              </a:rPr>
            </a:br>
            <a:r>
              <a:rPr lang="en-GB" dirty="0">
                <a:effectLst/>
              </a:rPr>
              <a:t>Extension: </a:t>
            </a:r>
            <a:br>
              <a:rPr lang="en-GB" dirty="0">
                <a:effectLst/>
              </a:rPr>
            </a:br>
            <a:r>
              <a:rPr lang="en-GB" dirty="0">
                <a:effectLst/>
              </a:rPr>
              <a:t>Start with larger numbers.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9</a:t>
            </a:fld>
            <a:endParaRPr lang="en-GB"/>
          </a:p>
        </p:txBody>
      </p:sp>
    </p:spTree>
    <p:extLst>
      <p:ext uri="{BB962C8B-B14F-4D97-AF65-F5344CB8AC3E}">
        <p14:creationId xmlns:p14="http://schemas.microsoft.com/office/powerpoint/2010/main" val="7457911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are the 2 times tables linked?</a:t>
            </a:r>
            <a:br>
              <a:rPr lang="en-GB" dirty="0">
                <a:effectLst/>
              </a:rPr>
            </a:br>
            <a:r>
              <a:rPr lang="en-GB" dirty="0">
                <a:effectLst/>
              </a:rPr>
              <a:t>How does this make it easier to solve the 8 times tables?</a:t>
            </a:r>
            <a:br>
              <a:rPr lang="en-GB" dirty="0">
                <a:effectLst/>
              </a:rPr>
            </a:br>
            <a:r>
              <a:rPr lang="en-GB" dirty="0">
                <a:effectLst/>
              </a:rPr>
              <a:t>Are division facts for the 4 and 8 times tables linked in the same way?</a:t>
            </a:r>
            <a:br>
              <a:rPr lang="en-GB" dirty="0">
                <a:effectLst/>
              </a:rPr>
            </a:br>
            <a:br>
              <a:rPr lang="en-GB" dirty="0">
                <a:effectLst/>
              </a:rPr>
            </a:br>
            <a:r>
              <a:rPr lang="en-GB" dirty="0">
                <a:effectLst/>
              </a:rPr>
              <a:t>Extension: </a:t>
            </a:r>
            <a:br>
              <a:rPr lang="en-GB" dirty="0">
                <a:effectLst/>
              </a:rPr>
            </a:br>
            <a:r>
              <a:rPr lang="en-GB" dirty="0">
                <a:effectLst/>
              </a:rPr>
              <a:t>Explore the links between other times tables (e.g. 10s and 5s or 10s and 2s.)</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10</a:t>
            </a:fld>
            <a:endParaRPr lang="en-GB"/>
          </a:p>
        </p:txBody>
      </p:sp>
    </p:spTree>
    <p:extLst>
      <p:ext uri="{BB962C8B-B14F-4D97-AF65-F5344CB8AC3E}">
        <p14:creationId xmlns:p14="http://schemas.microsoft.com/office/powerpoint/2010/main" val="2090015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Can you complete a full match (i.e. 1 - 12 x 2) without anyone gaining a point?</a:t>
            </a:r>
            <a:br>
              <a:rPr lang="en-GB" dirty="0">
                <a:effectLst/>
              </a:rPr>
            </a:br>
            <a:r>
              <a:rPr lang="en-GB" dirty="0">
                <a:effectLst/>
              </a:rPr>
              <a:t>How are the 2, 4 and 8 times tables linked?</a:t>
            </a:r>
            <a:br>
              <a:rPr lang="en-GB" dirty="0">
                <a:effectLst/>
              </a:rPr>
            </a:br>
            <a:br>
              <a:rPr lang="en-GB" dirty="0">
                <a:effectLst/>
              </a:rPr>
            </a:br>
            <a:r>
              <a:rPr lang="en-GB" dirty="0">
                <a:effectLst/>
              </a:rPr>
              <a:t>Extension: </a:t>
            </a:r>
            <a:br>
              <a:rPr lang="en-GB" dirty="0">
                <a:effectLst/>
              </a:rPr>
            </a:br>
            <a:r>
              <a:rPr lang="en-GB" dirty="0">
                <a:effectLst/>
              </a:rPr>
              <a:t>Add group points - you score each time you respond quickly / don’t make a mistake but lose a point if you make a mistake/ don’t respond quickly enough.</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11</a:t>
            </a:fld>
            <a:endParaRPr lang="en-GB"/>
          </a:p>
        </p:txBody>
      </p:sp>
    </p:spTree>
    <p:extLst>
      <p:ext uri="{BB962C8B-B14F-4D97-AF65-F5344CB8AC3E}">
        <p14:creationId xmlns:p14="http://schemas.microsoft.com/office/powerpoint/2010/main" val="3548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many multiplication or division facts can you think of for the number your partner has?</a:t>
            </a:r>
            <a:br>
              <a:rPr lang="en-GB" dirty="0">
                <a:effectLst/>
              </a:rPr>
            </a:br>
            <a:r>
              <a:rPr lang="en-GB" dirty="0">
                <a:effectLst/>
              </a:rPr>
              <a:t>Which numbers are easier to meet? Why?</a:t>
            </a:r>
            <a:br>
              <a:rPr lang="en-GB" dirty="0">
                <a:effectLst/>
              </a:rPr>
            </a:br>
            <a:br>
              <a:rPr lang="en-GB" dirty="0">
                <a:effectLst/>
              </a:rPr>
            </a:br>
            <a:r>
              <a:rPr lang="en-GB" dirty="0">
                <a:effectLst/>
              </a:rPr>
              <a:t>Extension: </a:t>
            </a:r>
            <a:br>
              <a:rPr lang="en-GB" dirty="0">
                <a:effectLst/>
              </a:rPr>
            </a:br>
            <a:r>
              <a:rPr lang="en-GB" dirty="0">
                <a:effectLst/>
              </a:rPr>
              <a:t>Give all the related facts before you move 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12</a:t>
            </a:fld>
            <a:endParaRPr lang="en-GB"/>
          </a:p>
        </p:txBody>
      </p:sp>
    </p:spTree>
    <p:extLst>
      <p:ext uri="{BB962C8B-B14F-4D97-AF65-F5344CB8AC3E}">
        <p14:creationId xmlns:p14="http://schemas.microsoft.com/office/powerpoint/2010/main" val="3190629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did you find your answer? </a:t>
            </a:r>
            <a:br>
              <a:rPr lang="en-GB" dirty="0">
                <a:effectLst/>
              </a:rPr>
            </a:br>
            <a:r>
              <a:rPr lang="en-GB" dirty="0">
                <a:effectLst/>
              </a:rPr>
              <a:t>How do you know your answer is correct?</a:t>
            </a:r>
            <a:br>
              <a:rPr lang="en-GB" dirty="0">
                <a:effectLst/>
              </a:rPr>
            </a:br>
            <a:r>
              <a:rPr lang="en-GB" dirty="0">
                <a:effectLst/>
              </a:rPr>
              <a:t>Can you show this using an array?</a:t>
            </a:r>
            <a:br>
              <a:rPr lang="en-GB" dirty="0">
                <a:effectLst/>
              </a:rPr>
            </a:br>
            <a:br>
              <a:rPr lang="en-GB" dirty="0">
                <a:effectLst/>
              </a:rPr>
            </a:br>
            <a:r>
              <a:rPr lang="en-GB" dirty="0">
                <a:effectLst/>
              </a:rPr>
              <a:t>Extension: </a:t>
            </a:r>
            <a:br>
              <a:rPr lang="en-GB" dirty="0">
                <a:effectLst/>
              </a:rPr>
            </a:br>
            <a:r>
              <a:rPr lang="en-GB" dirty="0">
                <a:effectLst/>
              </a:rPr>
              <a:t>Which other facts are related to the given question?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13</a:t>
            </a:fld>
            <a:endParaRPr lang="en-GB"/>
          </a:p>
        </p:txBody>
      </p:sp>
    </p:spTree>
    <p:extLst>
      <p:ext uri="{BB962C8B-B14F-4D97-AF65-F5344CB8AC3E}">
        <p14:creationId xmlns:p14="http://schemas.microsoft.com/office/powerpoint/2010/main" val="2531117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division fact is linked to this number? How do you know?</a:t>
            </a:r>
            <a:br>
              <a:rPr lang="en-GB" dirty="0">
                <a:effectLst/>
              </a:rPr>
            </a:br>
            <a:r>
              <a:rPr lang="en-GB" dirty="0">
                <a:effectLst/>
              </a:rPr>
              <a:t>Is there more than one possible answer?</a:t>
            </a:r>
            <a:br>
              <a:rPr lang="en-GB" dirty="0">
                <a:effectLst/>
              </a:rPr>
            </a:br>
            <a:br>
              <a:rPr lang="en-GB" dirty="0">
                <a:effectLst/>
              </a:rPr>
            </a:br>
            <a:r>
              <a:rPr lang="en-GB" dirty="0">
                <a:effectLst/>
              </a:rPr>
              <a:t>Extension: </a:t>
            </a:r>
            <a:br>
              <a:rPr lang="en-GB" dirty="0">
                <a:effectLst/>
              </a:rPr>
            </a:br>
            <a:r>
              <a:rPr lang="en-GB" dirty="0">
                <a:effectLst/>
              </a:rPr>
              <a:t>Say all the related three times table facts.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14</a:t>
            </a:fld>
            <a:endParaRPr lang="en-GB"/>
          </a:p>
        </p:txBody>
      </p:sp>
    </p:spTree>
    <p:extLst>
      <p:ext uri="{BB962C8B-B14F-4D97-AF65-F5344CB8AC3E}">
        <p14:creationId xmlns:p14="http://schemas.microsoft.com/office/powerpoint/2010/main" val="42119508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check your partner’s answers?</a:t>
            </a:r>
            <a:br>
              <a:rPr lang="en-GB" dirty="0">
                <a:effectLst/>
              </a:rPr>
            </a:br>
            <a:r>
              <a:rPr lang="en-GB" dirty="0">
                <a:effectLst/>
              </a:rPr>
              <a:t>Can you draw any pictures to help you?</a:t>
            </a:r>
            <a:br>
              <a:rPr lang="en-GB" dirty="0">
                <a:effectLst/>
              </a:rPr>
            </a:br>
            <a:r>
              <a:rPr lang="en-GB" dirty="0">
                <a:effectLst/>
              </a:rPr>
              <a:t>Are there any other facts linked to the fact you have landed on?</a:t>
            </a:r>
            <a:br>
              <a:rPr lang="en-GB" dirty="0">
                <a:effectLst/>
              </a:rPr>
            </a:br>
            <a:br>
              <a:rPr lang="en-GB" dirty="0">
                <a:effectLst/>
              </a:rPr>
            </a:br>
            <a:r>
              <a:rPr lang="en-GB" dirty="0">
                <a:effectLst/>
              </a:rPr>
              <a:t>Extension: </a:t>
            </a:r>
            <a:br>
              <a:rPr lang="en-GB" dirty="0">
                <a:effectLst/>
              </a:rPr>
            </a:br>
            <a:r>
              <a:rPr lang="en-GB" dirty="0">
                <a:effectLst/>
              </a:rPr>
              <a:t>Give all the related facts to the fact landed 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15</a:t>
            </a:fld>
            <a:endParaRPr lang="en-GB"/>
          </a:p>
        </p:txBody>
      </p:sp>
    </p:spTree>
    <p:extLst>
      <p:ext uri="{BB962C8B-B14F-4D97-AF65-F5344CB8AC3E}">
        <p14:creationId xmlns:p14="http://schemas.microsoft.com/office/powerpoint/2010/main" val="3133279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Vary your language when giving questions e.g. use divided by, groups of</a:t>
            </a:r>
            <a:br>
              <a:rPr lang="en-GB" dirty="0">
                <a:effectLst/>
              </a:rPr>
            </a:br>
            <a:r>
              <a:rPr lang="en-GB" dirty="0">
                <a:effectLst/>
              </a:rPr>
              <a:t>How many questions could I ask that would give you the answer [number]?</a:t>
            </a:r>
            <a:br>
              <a:rPr lang="en-GB" dirty="0">
                <a:effectLst/>
              </a:rPr>
            </a:br>
            <a:br>
              <a:rPr lang="en-GB" dirty="0">
                <a:effectLst/>
              </a:rPr>
            </a:br>
            <a:r>
              <a:rPr lang="en-GB" dirty="0">
                <a:effectLst/>
              </a:rPr>
              <a:t>Extension: </a:t>
            </a:r>
            <a:br>
              <a:rPr lang="en-GB" dirty="0">
                <a:effectLst/>
              </a:rPr>
            </a:br>
            <a:r>
              <a:rPr lang="en-GB" dirty="0">
                <a:effectLst/>
              </a:rPr>
              <a:t>Play the game in a small group with one of the members being the caller.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16</a:t>
            </a:fld>
            <a:endParaRPr lang="en-GB"/>
          </a:p>
        </p:txBody>
      </p:sp>
    </p:spTree>
    <p:extLst>
      <p:ext uri="{BB962C8B-B14F-4D97-AF65-F5344CB8AC3E}">
        <p14:creationId xmlns:p14="http://schemas.microsoft.com/office/powerpoint/2010/main" val="10511666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method will you use to find the answer?</a:t>
            </a:r>
            <a:br>
              <a:rPr lang="en-GB" dirty="0">
                <a:effectLst/>
              </a:rPr>
            </a:br>
            <a:r>
              <a:rPr lang="en-GB" dirty="0">
                <a:effectLst/>
              </a:rPr>
              <a:t>Which facts are easier to remember?</a:t>
            </a:r>
            <a:br>
              <a:rPr lang="en-GB" dirty="0">
                <a:effectLst/>
              </a:rPr>
            </a:br>
            <a:br>
              <a:rPr lang="en-GB" dirty="0">
                <a:effectLst/>
              </a:rPr>
            </a:br>
            <a:r>
              <a:rPr lang="en-GB" dirty="0">
                <a:effectLst/>
              </a:rPr>
              <a:t>Extension: </a:t>
            </a:r>
            <a:br>
              <a:rPr lang="en-GB" dirty="0">
                <a:effectLst/>
              </a:rPr>
            </a:br>
            <a:r>
              <a:rPr lang="en-GB" dirty="0">
                <a:effectLst/>
              </a:rPr>
              <a:t>Call out division and multiplication facts.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17</a:t>
            </a:fld>
            <a:endParaRPr lang="en-GB"/>
          </a:p>
        </p:txBody>
      </p:sp>
    </p:spTree>
    <p:extLst>
      <p:ext uri="{BB962C8B-B14F-4D97-AF65-F5344CB8AC3E}">
        <p14:creationId xmlns:p14="http://schemas.microsoft.com/office/powerpoint/2010/main" val="21270605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do you notice about the numbers being replaced?</a:t>
            </a:r>
            <a:br>
              <a:rPr lang="en-GB" dirty="0">
                <a:effectLst/>
              </a:rPr>
            </a:br>
            <a:r>
              <a:rPr lang="en-GB" dirty="0">
                <a:effectLst/>
              </a:rPr>
              <a:t>Are there more pops or bangs?</a:t>
            </a:r>
            <a:br>
              <a:rPr lang="en-GB" dirty="0">
                <a:effectLst/>
              </a:rPr>
            </a:br>
            <a:r>
              <a:rPr lang="en-GB" dirty="0">
                <a:effectLst/>
              </a:rPr>
              <a:t>Would we ever say pop, bang, sparkle?</a:t>
            </a:r>
            <a:br>
              <a:rPr lang="en-GB" dirty="0">
                <a:effectLst/>
              </a:rPr>
            </a:br>
            <a:br>
              <a:rPr lang="en-GB" dirty="0">
                <a:effectLst/>
              </a:rPr>
            </a:br>
            <a:r>
              <a:rPr lang="en-GB" dirty="0">
                <a:effectLst/>
              </a:rPr>
              <a:t>Extension: </a:t>
            </a:r>
            <a:br>
              <a:rPr lang="en-GB" dirty="0">
                <a:effectLst/>
              </a:rPr>
            </a:br>
            <a:r>
              <a:rPr lang="en-GB" dirty="0">
                <a:effectLst/>
              </a:rPr>
              <a:t>Change the multiples that you replace with pop, bang, sparkle.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18</a:t>
            </a:fld>
            <a:endParaRPr lang="en-GB"/>
          </a:p>
        </p:txBody>
      </p:sp>
    </p:spTree>
    <p:extLst>
      <p:ext uri="{BB962C8B-B14F-4D97-AF65-F5344CB8AC3E}">
        <p14:creationId xmlns:p14="http://schemas.microsoft.com/office/powerpoint/2010/main" val="31013578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Can you explain your strategy?</a:t>
            </a:r>
            <a:br>
              <a:rPr lang="en-GB" dirty="0">
                <a:effectLst/>
              </a:rPr>
            </a:br>
            <a:r>
              <a:rPr lang="en-GB" dirty="0">
                <a:effectLst/>
              </a:rPr>
              <a:t>Which square was the easiest to secure?</a:t>
            </a:r>
            <a:br>
              <a:rPr lang="en-GB" dirty="0">
                <a:effectLst/>
              </a:rPr>
            </a:br>
            <a:br>
              <a:rPr lang="en-GB" dirty="0">
                <a:effectLst/>
              </a:rPr>
            </a:br>
            <a:r>
              <a:rPr lang="en-GB" dirty="0">
                <a:effectLst/>
              </a:rPr>
              <a:t>Extension: </a:t>
            </a:r>
            <a:br>
              <a:rPr lang="en-GB" dirty="0">
                <a:effectLst/>
              </a:rPr>
            </a:br>
            <a:r>
              <a:rPr lang="en-GB" dirty="0">
                <a:effectLst/>
              </a:rPr>
              <a:t>Make your own large game board that incorporates more times tables.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19</a:t>
            </a:fld>
            <a:endParaRPr lang="en-GB"/>
          </a:p>
        </p:txBody>
      </p:sp>
    </p:spTree>
    <p:extLst>
      <p:ext uri="{BB962C8B-B14F-4D97-AF65-F5344CB8AC3E}">
        <p14:creationId xmlns:p14="http://schemas.microsoft.com/office/powerpoint/2010/main" val="11765732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ECBA34A2-1100-1B4F-8C2A-92DAA50365B9}"/>
              </a:ext>
            </a:extLst>
          </p:cNvPr>
          <p:cNvPicPr>
            <a:picLocks noChangeAspect="1"/>
          </p:cNvPicPr>
          <p:nvPr userDrawn="1"/>
        </p:nvPicPr>
        <p:blipFill>
          <a:blip r:embed="rId2"/>
          <a:stretch>
            <a:fillRect/>
          </a:stretch>
        </p:blipFill>
        <p:spPr>
          <a:xfrm>
            <a:off x="113012" y="6346950"/>
            <a:ext cx="1757220" cy="409450"/>
          </a:xfrm>
          <a:prstGeom prst="rect">
            <a:avLst/>
          </a:prstGeom>
        </p:spPr>
      </p:pic>
      <p:sp>
        <p:nvSpPr>
          <p:cNvPr id="13" name="Content Placeholder 5">
            <a:extLst>
              <a:ext uri="{FF2B5EF4-FFF2-40B4-BE49-F238E27FC236}">
                <a16:creationId xmlns:a16="http://schemas.microsoft.com/office/drawing/2014/main" id="{20DEEA39-6D40-E54C-A3E0-0298F3DED601}"/>
              </a:ext>
            </a:extLst>
          </p:cNvPr>
          <p:cNvSpPr>
            <a:spLocks noGrp="1"/>
          </p:cNvSpPr>
          <p:nvPr>
            <p:ph sz="quarter" idx="14" hasCustomPrompt="1"/>
          </p:nvPr>
        </p:nvSpPr>
        <p:spPr>
          <a:xfrm>
            <a:off x="4232034" y="4746505"/>
            <a:ext cx="3727927" cy="713158"/>
          </a:xfrm>
          <a:prstGeom prst="rect">
            <a:avLst/>
          </a:prstGeom>
        </p:spPr>
        <p:txBody>
          <a:bodyPr anchor="ctr"/>
          <a:lstStyle>
            <a:lvl1pPr marL="0" indent="0" algn="ctr">
              <a:buNone/>
              <a:defRPr sz="3200">
                <a:latin typeface="Century Gothic" panose="020B0502020202020204" pitchFamily="34" charset="0"/>
              </a:defRPr>
            </a:lvl1pPr>
          </a:lstStyle>
          <a:p>
            <a:pPr lvl="0"/>
            <a:r>
              <a:rPr lang="en-GB" dirty="0"/>
              <a:t>Year</a:t>
            </a:r>
          </a:p>
        </p:txBody>
      </p:sp>
    </p:spTree>
    <p:extLst>
      <p:ext uri="{BB962C8B-B14F-4D97-AF65-F5344CB8AC3E}">
        <p14:creationId xmlns:p14="http://schemas.microsoft.com/office/powerpoint/2010/main" val="444776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verview">
    <p:spTree>
      <p:nvGrpSpPr>
        <p:cNvPr id="1" name=""/>
        <p:cNvGrpSpPr/>
        <p:nvPr/>
      </p:nvGrpSpPr>
      <p:grpSpPr>
        <a:xfrm>
          <a:off x="0" y="0"/>
          <a:ext cx="0" cy="0"/>
          <a:chOff x="0" y="0"/>
          <a:chExt cx="0" cy="0"/>
        </a:xfrm>
      </p:grpSpPr>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4908667" cy="874712"/>
          </a:xfrm>
        </p:spPr>
        <p:txBody>
          <a:bodyPr anchor="ctr">
            <a:normAutofit/>
          </a:bodyPr>
          <a:lstStyle>
            <a:lvl1pPr>
              <a:lnSpc>
                <a:spcPct val="100000"/>
              </a:lnSpc>
              <a:spcBef>
                <a:spcPts val="0"/>
              </a:spcBef>
              <a:defRPr sz="2400"/>
            </a:lvl1pPr>
          </a:lstStyle>
          <a:p>
            <a:pPr lvl="0"/>
            <a:r>
              <a:rPr lang="en-GB" dirty="0"/>
              <a:t>Title</a:t>
            </a:r>
          </a:p>
        </p:txBody>
      </p:sp>
    </p:spTree>
    <p:extLst>
      <p:ext uri="{BB962C8B-B14F-4D97-AF65-F5344CB8AC3E}">
        <p14:creationId xmlns:p14="http://schemas.microsoft.com/office/powerpoint/2010/main" val="498515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ctivity">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9219F6C-D267-1643-A7BF-A2FC97B547CC}"/>
              </a:ext>
            </a:extLst>
          </p:cNvPr>
          <p:cNvSpPr>
            <a:spLocks noGrp="1"/>
          </p:cNvSpPr>
          <p:nvPr>
            <p:ph sz="quarter" idx="12"/>
          </p:nvPr>
        </p:nvSpPr>
        <p:spPr>
          <a:xfrm>
            <a:off x="263026" y="1381328"/>
            <a:ext cx="11736887" cy="5161712"/>
          </a:xfrm>
        </p:spPr>
        <p:txBody>
          <a:bodyPr>
            <a:normAutofit/>
          </a:bodyPr>
          <a:lstStyle>
            <a:lvl1pPr>
              <a:defRPr sz="1800"/>
            </a:lvl1pPr>
            <a:lvl2pPr marL="457200" indent="0">
              <a:buNone/>
              <a:defRPr/>
            </a:lvl2pPr>
          </a:lstStyle>
          <a:p>
            <a:pPr lvl="0"/>
            <a:r>
              <a:rPr lang="en-GB" dirty="0"/>
              <a:t>Click to edit Master text styles</a:t>
            </a:r>
          </a:p>
        </p:txBody>
      </p:sp>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6701978" cy="874712"/>
          </a:xfrm>
        </p:spPr>
        <p:txBody>
          <a:bodyPr anchor="ctr">
            <a:normAutofit/>
          </a:bodyPr>
          <a:lstStyle>
            <a:lvl1pPr>
              <a:lnSpc>
                <a:spcPct val="100000"/>
              </a:lnSpc>
              <a:spcBef>
                <a:spcPts val="0"/>
              </a:spcBef>
              <a:defRPr sz="2800"/>
            </a:lvl1pPr>
          </a:lstStyle>
          <a:p>
            <a:pPr lvl="0"/>
            <a:r>
              <a:rPr lang="en-GB" dirty="0"/>
              <a:t>Title</a:t>
            </a:r>
          </a:p>
        </p:txBody>
      </p:sp>
    </p:spTree>
    <p:extLst>
      <p:ext uri="{BB962C8B-B14F-4D97-AF65-F5344CB8AC3E}">
        <p14:creationId xmlns:p14="http://schemas.microsoft.com/office/powerpoint/2010/main" val="28296719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8FBFF"/>
        </a:solidFill>
        <a:effectLst/>
      </p:bgPr>
    </p:bg>
    <p:spTree>
      <p:nvGrpSpPr>
        <p:cNvPr id="1" name=""/>
        <p:cNvGrpSpPr/>
        <p:nvPr/>
      </p:nvGrpSpPr>
      <p:grpSpPr>
        <a:xfrm>
          <a:off x="0" y="0"/>
          <a:ext cx="0" cy="0"/>
          <a:chOff x="0" y="0"/>
          <a:chExt cx="0" cy="0"/>
        </a:xfrm>
      </p:grpSpPr>
      <p:pic>
        <p:nvPicPr>
          <p:cNvPr id="3" name="Picture 2" descr="A picture containing text, gauge&#10;&#10;Description automatically generated">
            <a:extLst>
              <a:ext uri="{FF2B5EF4-FFF2-40B4-BE49-F238E27FC236}">
                <a16:creationId xmlns:a16="http://schemas.microsoft.com/office/drawing/2014/main" id="{2B7A83AC-536F-2047-82D4-5BD95B9F4A51}"/>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68F65FE-7BEE-7443-9C7B-5A38EE685BC6}"/>
              </a:ext>
            </a:extLst>
          </p:cNvPr>
          <p:cNvSpPr txBox="1"/>
          <p:nvPr userDrawn="1"/>
        </p:nvSpPr>
        <p:spPr>
          <a:xfrm>
            <a:off x="1880393" y="1770822"/>
            <a:ext cx="8431213" cy="1754326"/>
          </a:xfrm>
          <a:prstGeom prst="rect">
            <a:avLst/>
          </a:prstGeom>
          <a:noFill/>
        </p:spPr>
        <p:txBody>
          <a:bodyPr wrap="square" rtlCol="0">
            <a:spAutoFit/>
          </a:bodyPr>
          <a:lstStyle/>
          <a:p>
            <a:pPr algn="ctr"/>
            <a:r>
              <a:rPr lang="en-GB" sz="5400" dirty="0">
                <a:latin typeface="Century Gothic" panose="020B0502020202020204" pitchFamily="34" charset="0"/>
              </a:rPr>
              <a:t>The Ultimate Times Tables Resource Pack</a:t>
            </a:r>
          </a:p>
        </p:txBody>
      </p:sp>
      <p:sp>
        <p:nvSpPr>
          <p:cNvPr id="6" name="Content Placeholder 5">
            <a:extLst>
              <a:ext uri="{FF2B5EF4-FFF2-40B4-BE49-F238E27FC236}">
                <a16:creationId xmlns:a16="http://schemas.microsoft.com/office/drawing/2014/main" id="{4C12913D-C514-A645-B0D8-0D4C029912F9}"/>
              </a:ext>
            </a:extLst>
          </p:cNvPr>
          <p:cNvSpPr txBox="1">
            <a:spLocks/>
          </p:cNvSpPr>
          <p:nvPr userDrawn="1"/>
        </p:nvSpPr>
        <p:spPr>
          <a:xfrm>
            <a:off x="3631515" y="3779247"/>
            <a:ext cx="4928967" cy="713158"/>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3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Games and activities</a:t>
            </a:r>
          </a:p>
        </p:txBody>
      </p:sp>
    </p:spTree>
    <p:extLst>
      <p:ext uri="{BB962C8B-B14F-4D97-AF65-F5344CB8AC3E}">
        <p14:creationId xmlns:p14="http://schemas.microsoft.com/office/powerpoint/2010/main" val="4241947658"/>
      </p:ext>
    </p:extLst>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BFF"/>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CBEBE5-5FBA-B348-89AC-94591443BFEF}"/>
              </a:ext>
            </a:extLst>
          </p:cNvPr>
          <p:cNvPicPr>
            <a:picLocks noChangeAspect="1"/>
          </p:cNvPicPr>
          <p:nvPr userDrawn="1"/>
        </p:nvPicPr>
        <p:blipFill>
          <a:blip r:embed="rId4"/>
          <a:stretch>
            <a:fillRect/>
          </a:stretch>
        </p:blipFill>
        <p:spPr>
          <a:xfrm>
            <a:off x="0" y="0"/>
            <a:ext cx="12192000" cy="406400"/>
          </a:xfrm>
          <a:prstGeom prst="rect">
            <a:avLst/>
          </a:prstGeom>
        </p:spPr>
      </p:pic>
      <p:sp>
        <p:nvSpPr>
          <p:cNvPr id="3" name="Text Placeholder 2">
            <a:extLst>
              <a:ext uri="{FF2B5EF4-FFF2-40B4-BE49-F238E27FC236}">
                <a16:creationId xmlns:a16="http://schemas.microsoft.com/office/drawing/2014/main" id="{D18BFE50-F6DB-F94A-A399-89895AAA64C5}"/>
              </a:ext>
            </a:extLst>
          </p:cNvPr>
          <p:cNvSpPr>
            <a:spLocks noGrp="1"/>
          </p:cNvSpPr>
          <p:nvPr>
            <p:ph type="body" idx="1"/>
          </p:nvPr>
        </p:nvSpPr>
        <p:spPr>
          <a:xfrm>
            <a:off x="263047" y="487680"/>
            <a:ext cx="11736887" cy="568928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6" name="Picture 5">
            <a:extLst>
              <a:ext uri="{FF2B5EF4-FFF2-40B4-BE49-F238E27FC236}">
                <a16:creationId xmlns:a16="http://schemas.microsoft.com/office/drawing/2014/main" id="{1D8B7A00-251E-8449-93BD-3A16B09DBB67}"/>
              </a:ext>
            </a:extLst>
          </p:cNvPr>
          <p:cNvPicPr>
            <a:picLocks noChangeAspect="1"/>
          </p:cNvPicPr>
          <p:nvPr userDrawn="1"/>
        </p:nvPicPr>
        <p:blipFill>
          <a:blip r:embed="rId5"/>
          <a:stretch>
            <a:fillRect/>
          </a:stretch>
        </p:blipFill>
        <p:spPr>
          <a:xfrm>
            <a:off x="83127" y="6638306"/>
            <a:ext cx="2137830" cy="180844"/>
          </a:xfrm>
          <a:prstGeom prst="rect">
            <a:avLst/>
          </a:prstGeom>
        </p:spPr>
      </p:pic>
      <p:sp>
        <p:nvSpPr>
          <p:cNvPr id="8" name="Google Shape;27;p5">
            <a:extLst>
              <a:ext uri="{FF2B5EF4-FFF2-40B4-BE49-F238E27FC236}">
                <a16:creationId xmlns:a16="http://schemas.microsoft.com/office/drawing/2014/main" id="{DC781899-6412-AF48-8B65-47F03C5CD0D1}"/>
              </a:ext>
            </a:extLst>
          </p:cNvPr>
          <p:cNvSpPr txBox="1"/>
          <p:nvPr userDrawn="1"/>
        </p:nvSpPr>
        <p:spPr>
          <a:xfrm>
            <a:off x="4812000" y="6567178"/>
            <a:ext cx="7380000" cy="3231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GB" sz="900" b="1" dirty="0">
                <a:solidFill>
                  <a:srgbClr val="2779F5"/>
                </a:solidFill>
                <a:latin typeface="Nunito Sans"/>
                <a:ea typeface="Nunito Sans"/>
                <a:cs typeface="Nunito Sans"/>
                <a:sym typeface="Nunito Sans"/>
              </a:rPr>
              <a:t>   thirdspacelearning.com </a:t>
            </a:r>
            <a:r>
              <a:rPr lang="en-GB" sz="900" dirty="0">
                <a:solidFill>
                  <a:srgbClr val="2779F5"/>
                </a:solidFill>
                <a:latin typeface="Nunito Sans"/>
                <a:ea typeface="Nunito Sans"/>
                <a:cs typeface="Nunito Sans"/>
                <a:sym typeface="Nunito Sans"/>
              </a:rPr>
              <a:t>| Helping schools close the maths attainment gap through targeted one to one teaching and flexible resources</a:t>
            </a:r>
            <a:endParaRPr sz="900" dirty="0">
              <a:solidFill>
                <a:srgbClr val="2779F5"/>
              </a:solidFill>
              <a:latin typeface="Nunito Sans"/>
              <a:ea typeface="Nunito Sans"/>
              <a:cs typeface="Nunito Sans"/>
              <a:sym typeface="Nunito Sans"/>
            </a:endParaRPr>
          </a:p>
        </p:txBody>
      </p:sp>
    </p:spTree>
    <p:extLst>
      <p:ext uri="{BB962C8B-B14F-4D97-AF65-F5344CB8AC3E}">
        <p14:creationId xmlns:p14="http://schemas.microsoft.com/office/powerpoint/2010/main" val="1906738739"/>
      </p:ext>
    </p:extLst>
  </p:cSld>
  <p:clrMap bg1="lt1" tx1="dk1" bg2="lt2" tx2="dk2" accent1="accent1" accent2="accent2" accent3="accent3" accent4="accent4" accent5="accent5" accent6="accent6" hlink="hlink" folHlink="folHlink"/>
  <p:sldLayoutIdLst>
    <p:sldLayoutId id="2147483660" r:id="rId1"/>
    <p:sldLayoutId id="2147483657" r:id="rId2"/>
  </p:sldLayoutIdLst>
  <p:txStyles>
    <p:titleStyle>
      <a:lvl1pPr algn="l" defTabSz="914400" rtl="0" eaLnBrk="1" latinLnBrk="0" hangingPunct="1">
        <a:lnSpc>
          <a:spcPct val="90000"/>
        </a:lnSpc>
        <a:spcBef>
          <a:spcPct val="0"/>
        </a:spcBef>
        <a:buNone/>
        <a:defRPr sz="1600" kern="1200">
          <a:solidFill>
            <a:srgbClr val="0277BD"/>
          </a:solidFill>
          <a:latin typeface="Century Gothic" panose="020B0502020202020204" pitchFamily="34"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222222"/>
          </a:solidFill>
          <a:latin typeface="Century Gothic" panose="020B0502020202020204" pitchFamily="34" charset="0"/>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600" kern="1200">
          <a:solidFill>
            <a:srgbClr val="222222"/>
          </a:solidFill>
          <a:latin typeface="Century Gothic" panose="020B0502020202020204"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rgbClr val="222222"/>
          </a:solidFill>
          <a:latin typeface="Century Gothic" panose="020B0502020202020204"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E01367-A1CB-804F-AB86-02EF8220CEE0}"/>
              </a:ext>
            </a:extLst>
          </p:cNvPr>
          <p:cNvSpPr>
            <a:spLocks noGrp="1"/>
          </p:cNvSpPr>
          <p:nvPr>
            <p:ph sz="quarter" idx="14"/>
          </p:nvPr>
        </p:nvSpPr>
        <p:spPr/>
        <p:txBody>
          <a:bodyPr/>
          <a:lstStyle/>
          <a:p>
            <a:r>
              <a:rPr lang="en-GB" dirty="0"/>
              <a:t>Year 3</a:t>
            </a:r>
          </a:p>
        </p:txBody>
      </p:sp>
    </p:spTree>
    <p:extLst>
      <p:ext uri="{BB962C8B-B14F-4D97-AF65-F5344CB8AC3E}">
        <p14:creationId xmlns:p14="http://schemas.microsoft.com/office/powerpoint/2010/main" val="763837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1136422543"/>
              </p:ext>
            </p:extLst>
          </p:nvPr>
        </p:nvGraphicFramePr>
        <p:xfrm>
          <a:off x="243275" y="1343435"/>
          <a:ext cx="11872524" cy="519176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 Paired Up</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1</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2) Picture Perfect</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Paper</a:t>
                      </a: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Coloured pens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3) Terrible Twenty-Eight</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 Four Duel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One pack of playing cards per pair</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5) Bingo, Bingo</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6) Doubling Snake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7) What’s the Link?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8) Two, Four, Eight, Roll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large space</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One football per pair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0008"/>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9) Threes in the Middle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2</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770192108"/>
                  </a:ext>
                </a:extLst>
              </a:tr>
            </a:tbl>
          </a:graphicData>
        </a:graphic>
      </p:graphicFrame>
    </p:spTree>
    <p:extLst>
      <p:ext uri="{BB962C8B-B14F-4D97-AF65-F5344CB8AC3E}">
        <p14:creationId xmlns:p14="http://schemas.microsoft.com/office/powerpoint/2010/main" val="3234055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3204280355"/>
              </p:ext>
            </p:extLst>
          </p:nvPr>
        </p:nvGraphicFramePr>
        <p:xfrm>
          <a:off x="243275" y="1343435"/>
          <a:ext cx="11872524" cy="518160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AFE6DA"/>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10) Three Hold Up</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3</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11) Claim the Threes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A pack of playing cards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12) Find the Cheese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4 per pair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One die per pair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One counter per pupil</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13) Inverted Bingo</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14) Facts on the Wall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3 per pair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Blu tack (or similar)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Large space</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15) Pop, Bang, Sparkle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16) Squares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5</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Counters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6610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lstStyle/>
          <a:p>
            <a:r>
              <a:rPr lang="en-GB" b="1" dirty="0"/>
              <a:t>Focus: </a:t>
            </a:r>
            <a:r>
              <a:rPr lang="en-GB" dirty="0"/>
              <a:t>Counting in and recognising multiples of 2, 5 and 10.</a:t>
            </a:r>
          </a:p>
          <a:p>
            <a:r>
              <a:rPr lang="en-GB" b="1" dirty="0"/>
              <a:t>Aim: </a:t>
            </a:r>
            <a:r>
              <a:rPr lang="en-GB" dirty="0"/>
              <a:t>Collect the most pairs of cards.</a:t>
            </a:r>
          </a:p>
          <a:p>
            <a:r>
              <a:rPr lang="en-GB" b="1" dirty="0"/>
              <a:t>You will need: </a:t>
            </a:r>
            <a:r>
              <a:rPr lang="en-GB" dirty="0"/>
              <a:t>Resource 1</a:t>
            </a:r>
          </a:p>
          <a:p>
            <a:r>
              <a:rPr lang="en-GB" b="1" dirty="0"/>
              <a:t>Instructions: </a:t>
            </a:r>
          </a:p>
          <a:p>
            <a:pPr marL="342900" indent="-342900">
              <a:buFont typeface="+mj-lt"/>
              <a:buAutoNum type="arabicParenR"/>
            </a:pPr>
            <a:r>
              <a:rPr lang="en-GB" dirty="0"/>
              <a:t>Put the answer cards (the cards with the shaded background) face down on one half of the table. Put the other cards face down on the other half of the table.</a:t>
            </a:r>
          </a:p>
          <a:p>
            <a:pPr marL="342900" indent="-342900">
              <a:buFont typeface="+mj-lt"/>
              <a:buAutoNum type="arabicParenR"/>
            </a:pPr>
            <a:r>
              <a:rPr lang="en-GB" dirty="0"/>
              <a:t>Take it in turns to turn over a question and answer card. </a:t>
            </a:r>
          </a:p>
          <a:p>
            <a:pPr marL="342900" indent="-342900">
              <a:buFont typeface="+mj-lt"/>
              <a:buAutoNum type="arabicParenR"/>
            </a:pPr>
            <a:r>
              <a:rPr lang="en-GB" dirty="0"/>
              <a:t>If they match, you keep the cards. If they do not match, turn them back over. </a:t>
            </a:r>
          </a:p>
          <a:p>
            <a:pPr marL="342900" indent="-342900">
              <a:buFont typeface="+mj-lt"/>
              <a:buAutoNum type="arabicParenR"/>
            </a:pPr>
            <a:r>
              <a:rPr lang="en-GB" dirty="0"/>
              <a:t>When all the cards are matched, the person with the most cards wins.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Paired Up</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3400262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normAutofit/>
          </a:bodyPr>
          <a:lstStyle/>
          <a:p>
            <a:r>
              <a:rPr lang="en-GB" b="1" dirty="0"/>
              <a:t>Focus: </a:t>
            </a:r>
            <a:r>
              <a:rPr lang="en-GB" dirty="0"/>
              <a:t>Counting in and recognising multiples of 2, 5 and 10.</a:t>
            </a:r>
          </a:p>
          <a:p>
            <a:r>
              <a:rPr lang="en-GB" b="1" dirty="0"/>
              <a:t>Aim: </a:t>
            </a:r>
            <a:r>
              <a:rPr lang="en-GB" dirty="0"/>
              <a:t>Draw a picture that reflects a multiplication calculation of your choice. </a:t>
            </a:r>
          </a:p>
          <a:p>
            <a:r>
              <a:rPr lang="en-GB" b="1" dirty="0"/>
              <a:t>Instructions: </a:t>
            </a:r>
          </a:p>
          <a:p>
            <a:pPr marL="342900" indent="-342900">
              <a:buFont typeface="+mj-lt"/>
              <a:buAutoNum type="arabicParenR"/>
            </a:pPr>
            <a:r>
              <a:rPr lang="en-GB" dirty="0"/>
              <a:t>Which number fact(s) does this picture show? </a:t>
            </a:r>
          </a:p>
          <a:p>
            <a:pPr marL="342900" indent="-342900">
              <a:buFont typeface="+mj-lt"/>
              <a:buAutoNum type="arabicParenR"/>
            </a:pPr>
            <a:endParaRPr lang="en-GB" dirty="0"/>
          </a:p>
          <a:p>
            <a:pPr marL="342900" indent="-342900">
              <a:buFont typeface="+mj-lt"/>
              <a:buAutoNum type="arabicParenR"/>
            </a:pPr>
            <a:r>
              <a:rPr lang="en-GB" dirty="0"/>
              <a:t>In partners, you are going to take it in turns to pick a ‘secret’ multiplication fact from the 2, 5 or 10 times tables. </a:t>
            </a:r>
          </a:p>
          <a:p>
            <a:pPr marL="342900" indent="-342900">
              <a:buFont typeface="+mj-lt"/>
              <a:buAutoNum type="arabicParenR"/>
            </a:pPr>
            <a:r>
              <a:rPr lang="en-GB" dirty="0"/>
              <a:t>On your turn, draw a picture that reflects the secret fact you have chosen. Show your partner and see if they can work out what your secret fact was. </a:t>
            </a:r>
          </a:p>
          <a:p>
            <a:pPr marL="342900" indent="-342900">
              <a:buFont typeface="+mj-lt"/>
              <a:buAutoNum type="arabicParenR"/>
            </a:pPr>
            <a:r>
              <a:rPr lang="en-GB" dirty="0"/>
              <a:t>If you can’t guess the secret fact, the person who drew the picture has to explain their thinking.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Picture Perfect</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pic>
        <p:nvPicPr>
          <p:cNvPr id="6" name="Picture 5" descr="A group of squares with different shapes&#10;&#10;Description automatically generated">
            <a:extLst>
              <a:ext uri="{FF2B5EF4-FFF2-40B4-BE49-F238E27FC236}">
                <a16:creationId xmlns:a16="http://schemas.microsoft.com/office/drawing/2014/main" id="{1F7217BE-70E9-0447-94D6-9BCFE2D5E673}"/>
              </a:ext>
            </a:extLst>
          </p:cNvPr>
          <p:cNvPicPr>
            <a:picLocks noChangeAspect="1"/>
          </p:cNvPicPr>
          <p:nvPr/>
        </p:nvPicPr>
        <p:blipFill>
          <a:blip r:embed="rId3"/>
          <a:stretch>
            <a:fillRect/>
          </a:stretch>
        </p:blipFill>
        <p:spPr>
          <a:xfrm rot="5400000">
            <a:off x="6027731" y="2781497"/>
            <a:ext cx="1239595" cy="1495512"/>
          </a:xfrm>
          <a:prstGeom prst="rect">
            <a:avLst/>
          </a:prstGeom>
        </p:spPr>
      </p:pic>
    </p:spTree>
    <p:extLst>
      <p:ext uri="{BB962C8B-B14F-4D97-AF65-F5344CB8AC3E}">
        <p14:creationId xmlns:p14="http://schemas.microsoft.com/office/powerpoint/2010/main" val="1989065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normAutofit fontScale="92500" lnSpcReduction="10000"/>
          </a:bodyPr>
          <a:lstStyle/>
          <a:p>
            <a:r>
              <a:rPr lang="en-GB" b="1" dirty="0"/>
              <a:t>Focus: </a:t>
            </a:r>
            <a:r>
              <a:rPr lang="en-GB" dirty="0"/>
              <a:t>Rapid recall of multiplication facts for the four times table. </a:t>
            </a:r>
          </a:p>
          <a:p>
            <a:r>
              <a:rPr lang="en-GB" b="1" dirty="0"/>
              <a:t>Aim: </a:t>
            </a:r>
            <a:r>
              <a:rPr lang="en-GB" dirty="0"/>
              <a:t>Predict who will say 28 in each round. </a:t>
            </a:r>
          </a:p>
          <a:p>
            <a:r>
              <a:rPr lang="en-GB" b="1" dirty="0"/>
              <a:t>You will need: </a:t>
            </a:r>
            <a:r>
              <a:rPr lang="en-GB" dirty="0"/>
              <a:t>Mini whiteboards</a:t>
            </a:r>
          </a:p>
          <a:p>
            <a:r>
              <a:rPr lang="en-GB" b="1" dirty="0"/>
              <a:t>Instructions: </a:t>
            </a:r>
          </a:p>
          <a:p>
            <a:pPr marL="342900" indent="-342900">
              <a:buFont typeface="+mj-lt"/>
              <a:buAutoNum type="arabicParenR"/>
            </a:pPr>
            <a:r>
              <a:rPr lang="en-GB" dirty="0"/>
              <a:t>Stand in a circle with a whiteboard and pen. </a:t>
            </a:r>
          </a:p>
          <a:p>
            <a:pPr marL="342900" indent="-342900">
              <a:buFont typeface="+mj-lt"/>
              <a:buAutoNum type="arabicParenR"/>
            </a:pPr>
            <a:r>
              <a:rPr lang="en-GB" dirty="0"/>
              <a:t>Your teacher will pick someone to start. They will say, ‘0 × 4 = 0’. </a:t>
            </a:r>
          </a:p>
          <a:p>
            <a:pPr marL="342900" indent="-342900">
              <a:buFont typeface="+mj-lt"/>
              <a:buAutoNum type="arabicParenR"/>
            </a:pPr>
            <a:r>
              <a:rPr lang="en-GB" dirty="0"/>
              <a:t>Continue around the circle saying the next times table fact to 12 × 4 = 48. The count then reverses.  </a:t>
            </a:r>
          </a:p>
          <a:p>
            <a:pPr marL="342900" indent="-342900">
              <a:buFont typeface="+mj-lt"/>
              <a:buAutoNum type="arabicParenR"/>
            </a:pPr>
            <a:r>
              <a:rPr lang="en-GB" dirty="0"/>
              <a:t>Whoever says 7 × 4 = 28 is out and has to sit down. At this point, everyone predicts who will be out next. Keep a note of how many right answers you get. </a:t>
            </a:r>
          </a:p>
          <a:p>
            <a:pPr marL="342900" indent="-342900">
              <a:buFont typeface="+mj-lt"/>
              <a:buAutoNum type="arabicParenR"/>
            </a:pPr>
            <a:r>
              <a:rPr lang="en-GB" dirty="0"/>
              <a:t>There are two ways to win: a) If you are the last person standing. b) If you had the most correct predictions of who will be out.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Terrible Twenty-Eight</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467006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493700" cy="5161712"/>
          </a:xfrm>
        </p:spPr>
        <p:txBody>
          <a:bodyPr>
            <a:normAutofit lnSpcReduction="10000"/>
          </a:bodyPr>
          <a:lstStyle/>
          <a:p>
            <a:r>
              <a:rPr lang="en-GB" b="1" dirty="0"/>
              <a:t>Focus: </a:t>
            </a:r>
            <a:r>
              <a:rPr lang="en-GB" dirty="0"/>
              <a:t>Rapid recall of multiplication facts for the four times table. </a:t>
            </a:r>
          </a:p>
          <a:p>
            <a:r>
              <a:rPr lang="en-GB" b="1" dirty="0"/>
              <a:t>Aim: </a:t>
            </a:r>
            <a:r>
              <a:rPr lang="en-GB" dirty="0"/>
              <a:t>Be the first to multiply the number on the card by 4. </a:t>
            </a:r>
          </a:p>
          <a:p>
            <a:r>
              <a:rPr lang="en-GB" b="1" dirty="0"/>
              <a:t>You will need: </a:t>
            </a:r>
            <a:r>
              <a:rPr lang="en-GB" dirty="0"/>
              <a:t>A pack of playing cards per pair</a:t>
            </a:r>
          </a:p>
          <a:p>
            <a:r>
              <a:rPr lang="en-GB" b="1" dirty="0"/>
              <a:t>Instructions: </a:t>
            </a:r>
          </a:p>
          <a:p>
            <a:pPr marL="342900" indent="-342900">
              <a:buFont typeface="+mj-lt"/>
              <a:buAutoNum type="arabicParenR"/>
            </a:pPr>
            <a:r>
              <a:rPr lang="en-GB" dirty="0"/>
              <a:t>An ace is worth 1, a Jack is worth 11, a Queen or King is worth 12. </a:t>
            </a:r>
          </a:p>
          <a:p>
            <a:pPr marL="342900" indent="-342900">
              <a:buFont typeface="+mj-lt"/>
              <a:buAutoNum type="arabicParenR"/>
            </a:pPr>
            <a:r>
              <a:rPr lang="en-GB" dirty="0"/>
              <a:t>In pairs, take it in turns to turn over a card. Then race your partner to multiply the number on the card by 4 and place your hand on the card. </a:t>
            </a:r>
          </a:p>
          <a:p>
            <a:pPr marL="342900" indent="-342900">
              <a:buFont typeface="+mj-lt"/>
              <a:buAutoNum type="arabicParenR"/>
            </a:pPr>
            <a:r>
              <a:rPr lang="en-GB" dirty="0"/>
              <a:t>Whoever puts their hand on the card first and says the correct answer wins the card. If you say the wrong answer, the card goes to your partner.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Four Duel</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
        <p:nvSpPr>
          <p:cNvPr id="5" name="Rounded Rectangle 4">
            <a:extLst>
              <a:ext uri="{FF2B5EF4-FFF2-40B4-BE49-F238E27FC236}">
                <a16:creationId xmlns:a16="http://schemas.microsoft.com/office/drawing/2014/main" id="{BAA839AF-D7AA-714C-BD96-2A7D5AF24CEF}"/>
              </a:ext>
            </a:extLst>
          </p:cNvPr>
          <p:cNvSpPr/>
          <p:nvPr/>
        </p:nvSpPr>
        <p:spPr>
          <a:xfrm>
            <a:off x="8756726" y="1662064"/>
            <a:ext cx="3243188" cy="4038092"/>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r>
              <a:rPr lang="en-GB" sz="1600" dirty="0">
                <a:solidFill>
                  <a:srgbClr val="222222"/>
                </a:solidFill>
                <a:latin typeface="Century Gothic" panose="020B0502020202020204" pitchFamily="34" charset="0"/>
              </a:rPr>
              <a:t>First card: 5</a:t>
            </a:r>
          </a:p>
          <a:p>
            <a:r>
              <a:rPr lang="en-GB" sz="1600" dirty="0">
                <a:solidFill>
                  <a:srgbClr val="222222"/>
                </a:solidFill>
                <a:latin typeface="Century Gothic" panose="020B0502020202020204" pitchFamily="34" charset="0"/>
              </a:rPr>
              <a:t>Partner B says, “5 × 4 equals 20!” and puts their hand on the card. </a:t>
            </a:r>
          </a:p>
          <a:p>
            <a:r>
              <a:rPr lang="en-GB" sz="1600" dirty="0">
                <a:solidFill>
                  <a:srgbClr val="222222"/>
                </a:solidFill>
                <a:latin typeface="Century Gothic" panose="020B0502020202020204" pitchFamily="34" charset="0"/>
              </a:rPr>
              <a:t>Partner B wins the card.</a:t>
            </a:r>
          </a:p>
          <a:p>
            <a:r>
              <a:rPr lang="en-GB" sz="1600" dirty="0">
                <a:solidFill>
                  <a:srgbClr val="222222"/>
                </a:solidFill>
                <a:latin typeface="Century Gothic" panose="020B0502020202020204" pitchFamily="34" charset="0"/>
              </a:rPr>
              <a:t>Second card: Queen (12)</a:t>
            </a:r>
          </a:p>
          <a:p>
            <a:r>
              <a:rPr lang="en-GB" sz="1600" dirty="0">
                <a:solidFill>
                  <a:srgbClr val="222222"/>
                </a:solidFill>
                <a:latin typeface="Century Gothic" panose="020B0502020202020204" pitchFamily="34" charset="0"/>
              </a:rPr>
              <a:t>Partner A says, “12 × 4 equals 44!” And puts their hand on the card. </a:t>
            </a:r>
          </a:p>
          <a:p>
            <a:r>
              <a:rPr lang="en-GB" sz="1600" dirty="0">
                <a:solidFill>
                  <a:srgbClr val="222222"/>
                </a:solidFill>
                <a:latin typeface="Century Gothic" panose="020B0502020202020204" pitchFamily="34" charset="0"/>
              </a:rPr>
              <a:t>Partner A’s answer is wrong so they do not get the card, partner B gets it instead. </a:t>
            </a:r>
          </a:p>
        </p:txBody>
      </p:sp>
    </p:spTree>
    <p:extLst>
      <p:ext uri="{BB962C8B-B14F-4D97-AF65-F5344CB8AC3E}">
        <p14:creationId xmlns:p14="http://schemas.microsoft.com/office/powerpoint/2010/main" val="1154487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493700" cy="5161712"/>
          </a:xfrm>
        </p:spPr>
        <p:txBody>
          <a:bodyPr/>
          <a:lstStyle/>
          <a:p>
            <a:r>
              <a:rPr lang="en-GB" b="1" dirty="0"/>
              <a:t>Focus: </a:t>
            </a:r>
            <a:r>
              <a:rPr lang="en-GB" dirty="0"/>
              <a:t>Doubling numbers up to 25.</a:t>
            </a:r>
          </a:p>
          <a:p>
            <a:r>
              <a:rPr lang="en-GB" b="1" dirty="0"/>
              <a:t>Aim: </a:t>
            </a:r>
            <a:r>
              <a:rPr lang="en-GB" dirty="0"/>
              <a:t>Be the first to cross off all your numbers.  </a:t>
            </a:r>
          </a:p>
          <a:p>
            <a:r>
              <a:rPr lang="en-GB" b="1" dirty="0"/>
              <a:t>Instructions: </a:t>
            </a:r>
          </a:p>
          <a:p>
            <a:pPr marL="342900" indent="-342900">
              <a:buFont typeface="+mj-lt"/>
              <a:buAutoNum type="arabicParenR"/>
            </a:pPr>
            <a:r>
              <a:rPr lang="en-GB" dirty="0"/>
              <a:t>Write down five different even numbers between 2 and 50</a:t>
            </a:r>
          </a:p>
          <a:p>
            <a:pPr marL="342900" indent="-342900">
              <a:buFont typeface="+mj-lt"/>
              <a:buAutoNum type="arabicParenR"/>
            </a:pPr>
            <a:r>
              <a:rPr lang="en-GB" dirty="0"/>
              <a:t>Your teacher will say a number. If, when doubled, the number said matches a number you have, cross it off. </a:t>
            </a:r>
          </a:p>
          <a:p>
            <a:pPr marL="342900" indent="-342900">
              <a:buFont typeface="+mj-lt"/>
              <a:buAutoNum type="arabicParenR"/>
            </a:pPr>
            <a:r>
              <a:rPr lang="en-GB" dirty="0"/>
              <a:t>To win, cross off all five of your numbers. When you have crossed off all five numbers, shout ‘bingo, bingo’.</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Bingo, Bingo</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BAA839AF-D7AA-714C-BD96-2A7D5AF24CEF}"/>
              </a:ext>
            </a:extLst>
          </p:cNvPr>
          <p:cNvSpPr/>
          <p:nvPr/>
        </p:nvSpPr>
        <p:spPr>
          <a:xfrm>
            <a:off x="8756726" y="1662064"/>
            <a:ext cx="3243188" cy="2529926"/>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My numbers are 2, 10, 24, 30 and 32.</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My teacher says, “12.”</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Double 12 is 24. </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I cross off 24.</a:t>
            </a:r>
          </a:p>
        </p:txBody>
      </p:sp>
    </p:spTree>
    <p:extLst>
      <p:ext uri="{BB962C8B-B14F-4D97-AF65-F5344CB8AC3E}">
        <p14:creationId xmlns:p14="http://schemas.microsoft.com/office/powerpoint/2010/main" val="3805558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493700" cy="5161712"/>
          </a:xfrm>
        </p:spPr>
        <p:txBody>
          <a:bodyPr>
            <a:normAutofit fontScale="92500" lnSpcReduction="10000"/>
          </a:bodyPr>
          <a:lstStyle/>
          <a:p>
            <a:r>
              <a:rPr lang="en-GB" b="1" dirty="0"/>
              <a:t>Focus: </a:t>
            </a:r>
            <a:r>
              <a:rPr lang="en-GB" dirty="0"/>
              <a:t>Fluency in doubling numbers. </a:t>
            </a:r>
          </a:p>
          <a:p>
            <a:r>
              <a:rPr lang="en-GB" b="1" dirty="0"/>
              <a:t>Aim: </a:t>
            </a:r>
            <a:r>
              <a:rPr lang="en-GB" dirty="0"/>
              <a:t>Double the initial number given as quickly as you can. </a:t>
            </a:r>
          </a:p>
          <a:p>
            <a:r>
              <a:rPr lang="en-GB" b="1" dirty="0"/>
              <a:t>You will need: </a:t>
            </a:r>
            <a:r>
              <a:rPr lang="en-GB" dirty="0"/>
              <a:t>Mini whiteboards</a:t>
            </a:r>
          </a:p>
          <a:p>
            <a:r>
              <a:rPr lang="en-GB" b="1" dirty="0"/>
              <a:t>Instructions: </a:t>
            </a:r>
          </a:p>
          <a:p>
            <a:pPr marL="342900" indent="-342900">
              <a:buFont typeface="+mj-lt"/>
              <a:buAutoNum type="arabicParenR"/>
            </a:pPr>
            <a:r>
              <a:rPr lang="en-GB" dirty="0"/>
              <a:t>Your teacher will say a starting number.</a:t>
            </a:r>
          </a:p>
          <a:p>
            <a:pPr marL="342900" indent="-342900">
              <a:buFont typeface="+mj-lt"/>
              <a:buAutoNum type="arabicParenR"/>
            </a:pPr>
            <a:r>
              <a:rPr lang="en-GB" dirty="0"/>
              <a:t>Double the number said, write it down and pass the whiteboard to the person behind you. They need to double the new number on the whiteboard and pass it back. </a:t>
            </a:r>
          </a:p>
          <a:p>
            <a:pPr marL="342900" indent="-342900">
              <a:buFont typeface="+mj-lt"/>
              <a:buAutoNum type="arabicParenR"/>
            </a:pPr>
            <a:r>
              <a:rPr lang="en-GB" dirty="0"/>
              <a:t>The first team to get to the end of the line with the correct answers written down, wins a point for their team. </a:t>
            </a:r>
          </a:p>
          <a:p>
            <a:pPr marL="342900" indent="-342900">
              <a:buFont typeface="+mj-lt"/>
              <a:buAutoNum type="arabicParenR"/>
            </a:pPr>
            <a:r>
              <a:rPr lang="en-GB" dirty="0"/>
              <a:t>Rotate your positions and start again.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Double Snake</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groups/ Whole class</a:t>
            </a:r>
          </a:p>
        </p:txBody>
      </p:sp>
      <p:sp>
        <p:nvSpPr>
          <p:cNvPr id="5" name="Rounded Rectangle 4">
            <a:extLst>
              <a:ext uri="{FF2B5EF4-FFF2-40B4-BE49-F238E27FC236}">
                <a16:creationId xmlns:a16="http://schemas.microsoft.com/office/drawing/2014/main" id="{BAA839AF-D7AA-714C-BD96-2A7D5AF24CEF}"/>
              </a:ext>
            </a:extLst>
          </p:cNvPr>
          <p:cNvSpPr/>
          <p:nvPr/>
        </p:nvSpPr>
        <p:spPr>
          <a:xfrm>
            <a:off x="8756726" y="1662063"/>
            <a:ext cx="3243188" cy="4786237"/>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a:lnSpc>
                <a:spcPct val="150000"/>
              </a:lnSpc>
            </a:pPr>
            <a:r>
              <a:rPr lang="en-GB" sz="1600" dirty="0">
                <a:solidFill>
                  <a:srgbClr val="222222"/>
                </a:solidFill>
                <a:latin typeface="Century Gothic" panose="020B0502020202020204" pitchFamily="34" charset="0"/>
              </a:rPr>
              <a:t>My teacher says 2.</a:t>
            </a:r>
          </a:p>
          <a:p>
            <a:pPr>
              <a:lnSpc>
                <a:spcPct val="150000"/>
              </a:lnSpc>
            </a:pPr>
            <a:r>
              <a:rPr lang="en-GB" sz="1600" dirty="0">
                <a:solidFill>
                  <a:srgbClr val="222222"/>
                </a:solidFill>
                <a:latin typeface="Century Gothic" panose="020B0502020202020204" pitchFamily="34" charset="0"/>
              </a:rPr>
              <a:t>I double 2 (4) and pass the whiteboard with 4 written on it to the person behind me.</a:t>
            </a:r>
          </a:p>
          <a:p>
            <a:pPr>
              <a:lnSpc>
                <a:spcPct val="150000"/>
              </a:lnSpc>
            </a:pPr>
            <a:r>
              <a:rPr lang="en-GB" sz="1600" dirty="0">
                <a:solidFill>
                  <a:srgbClr val="222222"/>
                </a:solidFill>
                <a:latin typeface="Century Gothic" panose="020B0502020202020204" pitchFamily="34" charset="0"/>
              </a:rPr>
              <a:t>They write down 8 and pass the whiteboard to the person behind them.</a:t>
            </a:r>
          </a:p>
          <a:p>
            <a:pPr>
              <a:lnSpc>
                <a:spcPct val="150000"/>
              </a:lnSpc>
            </a:pPr>
            <a:r>
              <a:rPr lang="en-GB" sz="1600" dirty="0">
                <a:solidFill>
                  <a:srgbClr val="222222"/>
                </a:solidFill>
                <a:latin typeface="Century Gothic" panose="020B0502020202020204" pitchFamily="34" charset="0"/>
              </a:rPr>
              <a:t>They write down 16 and hold up the whiteboard to show we’re finished. </a:t>
            </a:r>
          </a:p>
        </p:txBody>
      </p:sp>
    </p:spTree>
    <p:extLst>
      <p:ext uri="{BB962C8B-B14F-4D97-AF65-F5344CB8AC3E}">
        <p14:creationId xmlns:p14="http://schemas.microsoft.com/office/powerpoint/2010/main" val="1365580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lstStyle/>
          <a:p>
            <a:r>
              <a:rPr lang="en-GB" b="1" dirty="0"/>
              <a:t>Focus: </a:t>
            </a:r>
            <a:r>
              <a:rPr lang="en-GB" dirty="0"/>
              <a:t>Investigate and explore links between the 2, 4 and 8 times table. </a:t>
            </a:r>
          </a:p>
          <a:p>
            <a:r>
              <a:rPr lang="en-GB" b="1" dirty="0"/>
              <a:t>Aim: </a:t>
            </a:r>
            <a:r>
              <a:rPr lang="en-GB" dirty="0"/>
              <a:t>Find and explain links between different times tables. </a:t>
            </a:r>
          </a:p>
          <a:p>
            <a:r>
              <a:rPr lang="en-GB" b="1" dirty="0"/>
              <a:t>Instructions: </a:t>
            </a:r>
          </a:p>
          <a:p>
            <a:r>
              <a:rPr lang="en-GB" dirty="0"/>
              <a:t>Evie says, “I think my 4 times table is linked to my 8 times table.”</a:t>
            </a:r>
          </a:p>
          <a:p>
            <a:r>
              <a:rPr lang="en-GB" dirty="0"/>
              <a:t>Do you agree? Discuss this in your groups. </a:t>
            </a:r>
          </a:p>
          <a:p>
            <a:r>
              <a:rPr lang="en-GB" dirty="0"/>
              <a:t>Share your thoughts as a class. </a:t>
            </a:r>
          </a:p>
          <a:p>
            <a:r>
              <a:rPr lang="en-GB" dirty="0"/>
              <a:t>Create an image to show how the 2 times tables are linked to the 4 times table and 8 times table.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What’s the link? </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groups</a:t>
            </a:r>
          </a:p>
        </p:txBody>
      </p:sp>
    </p:spTree>
    <p:extLst>
      <p:ext uri="{BB962C8B-B14F-4D97-AF65-F5344CB8AC3E}">
        <p14:creationId xmlns:p14="http://schemas.microsoft.com/office/powerpoint/2010/main" val="1112655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493700" cy="5161712"/>
          </a:xfrm>
        </p:spPr>
        <p:txBody>
          <a:bodyPr>
            <a:normAutofit fontScale="92500" lnSpcReduction="20000"/>
          </a:bodyPr>
          <a:lstStyle/>
          <a:p>
            <a:r>
              <a:rPr lang="en-GB" b="1" dirty="0"/>
              <a:t>Focus: </a:t>
            </a:r>
            <a:r>
              <a:rPr lang="en-GB" dirty="0"/>
              <a:t>Recall the 2, 4 and 8 times tables.</a:t>
            </a:r>
          </a:p>
          <a:p>
            <a:r>
              <a:rPr lang="en-GB" b="1" dirty="0"/>
              <a:t>Aim: </a:t>
            </a:r>
            <a:r>
              <a:rPr lang="en-GB" dirty="0"/>
              <a:t>Multiply by 2 then 4 then 8 before the ball reaches you. </a:t>
            </a:r>
          </a:p>
          <a:p>
            <a:r>
              <a:rPr lang="en-GB" b="1" dirty="0"/>
              <a:t>You will need: </a:t>
            </a:r>
            <a:r>
              <a:rPr lang="en-GB" dirty="0"/>
              <a:t>A large space; one football per pair</a:t>
            </a:r>
          </a:p>
          <a:p>
            <a:r>
              <a:rPr lang="en-GB" b="1" dirty="0"/>
              <a:t>Instructions: </a:t>
            </a:r>
          </a:p>
          <a:p>
            <a:pPr marL="342900" indent="-342900">
              <a:buFont typeface="+mj-lt"/>
              <a:buAutoNum type="arabicParenR"/>
            </a:pPr>
            <a:r>
              <a:rPr lang="en-GB" dirty="0"/>
              <a:t>Sit opposite your partner and take one football. </a:t>
            </a:r>
          </a:p>
          <a:p>
            <a:pPr marL="342900" indent="-342900">
              <a:buFont typeface="+mj-lt"/>
              <a:buAutoNum type="arabicParenR"/>
            </a:pPr>
            <a:r>
              <a:rPr lang="en-GB" dirty="0"/>
              <a:t>One of you will say a two times table fact and roll the ball.</a:t>
            </a:r>
          </a:p>
          <a:p>
            <a:pPr marL="342900" indent="-342900">
              <a:buFont typeface="+mj-lt"/>
              <a:buAutoNum type="arabicParenR"/>
            </a:pPr>
            <a:r>
              <a:rPr lang="en-GB" dirty="0"/>
              <a:t>The other person has to say the related four times table fact and catch the ball. They then they roll the ball back. </a:t>
            </a:r>
          </a:p>
          <a:p>
            <a:pPr marL="342900" indent="-342900">
              <a:buFont typeface="+mj-lt"/>
              <a:buAutoNum type="arabicParenR"/>
            </a:pPr>
            <a:r>
              <a:rPr lang="en-GB" dirty="0"/>
              <a:t>This repeats for the eight times table then back to the two times table. When you get back to the two times table, move closer to each other. </a:t>
            </a:r>
          </a:p>
          <a:p>
            <a:pPr marL="342900" indent="-342900">
              <a:buFont typeface="+mj-lt"/>
              <a:buAutoNum type="arabicParenR"/>
            </a:pPr>
            <a:r>
              <a:rPr lang="en-GB" dirty="0"/>
              <a:t>You get a point if your partner makes a mistake or doesn’t respond before the ball reaches them.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Two, Four, Eight, Roll</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
        <p:nvSpPr>
          <p:cNvPr id="5" name="Rounded Rectangle 4">
            <a:extLst>
              <a:ext uri="{FF2B5EF4-FFF2-40B4-BE49-F238E27FC236}">
                <a16:creationId xmlns:a16="http://schemas.microsoft.com/office/drawing/2014/main" id="{BAA839AF-D7AA-714C-BD96-2A7D5AF24CEF}"/>
              </a:ext>
            </a:extLst>
          </p:cNvPr>
          <p:cNvSpPr/>
          <p:nvPr/>
        </p:nvSpPr>
        <p:spPr>
          <a:xfrm>
            <a:off x="8756726" y="1662063"/>
            <a:ext cx="3243188" cy="4121219"/>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a:lnSpc>
                <a:spcPct val="150000"/>
              </a:lnSpc>
            </a:pPr>
            <a:r>
              <a:rPr lang="en-GB" sz="1600" dirty="0">
                <a:solidFill>
                  <a:srgbClr val="222222"/>
                </a:solidFill>
                <a:latin typeface="Century Gothic" panose="020B0502020202020204" pitchFamily="34" charset="0"/>
              </a:rPr>
              <a:t>Partner A, “2 × 5 equals 10.” (rolls the ball)</a:t>
            </a:r>
          </a:p>
          <a:p>
            <a:pPr>
              <a:lnSpc>
                <a:spcPct val="150000"/>
              </a:lnSpc>
            </a:pPr>
            <a:r>
              <a:rPr lang="en-GB" sz="1600" dirty="0">
                <a:solidFill>
                  <a:srgbClr val="222222"/>
                </a:solidFill>
                <a:latin typeface="Century Gothic" panose="020B0502020202020204" pitchFamily="34" charset="0"/>
              </a:rPr>
              <a:t>Partner B, “4 × 5 equals 20.” (catches ball and rolls it back).</a:t>
            </a:r>
          </a:p>
          <a:p>
            <a:pPr>
              <a:lnSpc>
                <a:spcPct val="150000"/>
              </a:lnSpc>
            </a:pPr>
            <a:r>
              <a:rPr lang="en-GB" sz="1600" dirty="0">
                <a:solidFill>
                  <a:srgbClr val="222222"/>
                </a:solidFill>
                <a:latin typeface="Century Gothic" panose="020B0502020202020204" pitchFamily="34" charset="0"/>
              </a:rPr>
              <a:t>Partner A, “8 × 5 equals 40.” (catches the ball and rolls it back).</a:t>
            </a:r>
          </a:p>
          <a:p>
            <a:pPr>
              <a:lnSpc>
                <a:spcPct val="150000"/>
              </a:lnSpc>
            </a:pPr>
            <a:r>
              <a:rPr lang="en-GB" sz="1600" dirty="0">
                <a:solidFill>
                  <a:srgbClr val="222222"/>
                </a:solidFill>
                <a:latin typeface="Century Gothic" panose="020B0502020202020204" pitchFamily="34" charset="0"/>
              </a:rPr>
              <a:t>Move closer together.</a:t>
            </a:r>
          </a:p>
        </p:txBody>
      </p:sp>
    </p:spTree>
    <p:extLst>
      <p:ext uri="{BB962C8B-B14F-4D97-AF65-F5344CB8AC3E}">
        <p14:creationId xmlns:p14="http://schemas.microsoft.com/office/powerpoint/2010/main" val="16496240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lstStyle/>
          <a:p>
            <a:r>
              <a:rPr lang="en-GB" b="1" dirty="0"/>
              <a:t>Focus: </a:t>
            </a:r>
            <a:r>
              <a:rPr lang="en-GB" dirty="0"/>
              <a:t>Recall multiplication and division facts for the 3 times tables. </a:t>
            </a:r>
          </a:p>
          <a:p>
            <a:r>
              <a:rPr lang="en-GB" b="1" dirty="0"/>
              <a:t>Aim: </a:t>
            </a:r>
            <a:r>
              <a:rPr lang="en-GB" dirty="0"/>
              <a:t>Say multiplication and division facts for a multiple of three.</a:t>
            </a:r>
          </a:p>
          <a:p>
            <a:r>
              <a:rPr lang="en-GB" b="1" dirty="0"/>
              <a:t>You will need: </a:t>
            </a:r>
            <a:r>
              <a:rPr lang="en-GB" dirty="0"/>
              <a:t>A medium size area; resource 2 </a:t>
            </a:r>
          </a:p>
          <a:p>
            <a:r>
              <a:rPr lang="en-GB" b="1" dirty="0"/>
              <a:t>Instructions: </a:t>
            </a:r>
          </a:p>
          <a:p>
            <a:pPr marL="342900" indent="-342900">
              <a:buFont typeface="+mj-lt"/>
              <a:buAutoNum type="arabicParenR"/>
            </a:pPr>
            <a:r>
              <a:rPr lang="en-GB" dirty="0"/>
              <a:t>Walk around the space. When your teacher calls ‘MEET’ you need to find a partner. </a:t>
            </a:r>
          </a:p>
          <a:p>
            <a:pPr marL="342900" indent="-342900">
              <a:buFont typeface="+mj-lt"/>
              <a:buAutoNum type="arabicParenR"/>
            </a:pPr>
            <a:r>
              <a:rPr lang="en-GB" dirty="0"/>
              <a:t>Look at the number your partner is holding. Think of at least two multiplication or division facts for the number your partner has. They will do the same with the number you have. </a:t>
            </a:r>
          </a:p>
          <a:p>
            <a:pPr marL="342900" indent="-342900">
              <a:buFont typeface="+mj-lt"/>
              <a:buAutoNum type="arabicParenR"/>
            </a:pPr>
            <a:r>
              <a:rPr lang="en-GB" dirty="0"/>
              <a:t>When you have both done this, swap cards and find another partner.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Threes in the Middle</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393112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lstStyle/>
          <a:p>
            <a:r>
              <a:rPr lang="en-GB" b="1" dirty="0"/>
              <a:t>Focus: </a:t>
            </a:r>
            <a:r>
              <a:rPr lang="en-GB" dirty="0"/>
              <a:t>Counting forwards and backwards in and recognising multiples of 3. </a:t>
            </a:r>
          </a:p>
          <a:p>
            <a:r>
              <a:rPr lang="en-GB" b="1" dirty="0"/>
              <a:t>Aim: </a:t>
            </a:r>
            <a:r>
              <a:rPr lang="en-GB" dirty="0"/>
              <a:t>Be the first pair to create an answer and get to six points. </a:t>
            </a:r>
          </a:p>
          <a:p>
            <a:r>
              <a:rPr lang="en-GB" b="1" dirty="0"/>
              <a:t>You will need: </a:t>
            </a:r>
            <a:r>
              <a:rPr lang="en-GB" dirty="0"/>
              <a:t>Resource 3</a:t>
            </a:r>
          </a:p>
          <a:p>
            <a:r>
              <a:rPr lang="en-GB" b="1" dirty="0"/>
              <a:t>Instructions: </a:t>
            </a:r>
          </a:p>
          <a:p>
            <a:pPr marL="342900" indent="-342900">
              <a:buFont typeface="+mj-lt"/>
              <a:buAutoNum type="arabicParenR"/>
            </a:pPr>
            <a:r>
              <a:rPr lang="en-GB" dirty="0"/>
              <a:t>Your teacher will call out a question related to multiplication or division with the 3 times table.</a:t>
            </a:r>
          </a:p>
          <a:p>
            <a:pPr marL="342900" indent="-342900">
              <a:buFont typeface="+mj-lt"/>
              <a:buAutoNum type="arabicParenR"/>
            </a:pPr>
            <a:r>
              <a:rPr lang="en-GB" dirty="0"/>
              <a:t>In your partners, race against the rest of the class to form the answer and hold it up. </a:t>
            </a:r>
          </a:p>
          <a:p>
            <a:pPr marL="342900" indent="-342900">
              <a:buFont typeface="+mj-lt"/>
              <a:buAutoNum type="arabicParenR"/>
            </a:pPr>
            <a:r>
              <a:rPr lang="en-GB" dirty="0"/>
              <a:t>The first five pairs to get the answer right gain a point. Be prepared to explain how you found your answer. </a:t>
            </a:r>
          </a:p>
          <a:p>
            <a:pPr marL="342900" indent="-342900">
              <a:buFont typeface="+mj-lt"/>
              <a:buAutoNum type="arabicParenR"/>
            </a:pPr>
            <a:r>
              <a:rPr lang="en-GB" dirty="0"/>
              <a:t>The pair to get to six points first wins.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Three Hold Up</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Whole class</a:t>
            </a:r>
          </a:p>
        </p:txBody>
      </p:sp>
    </p:spTree>
    <p:extLst>
      <p:ext uri="{BB962C8B-B14F-4D97-AF65-F5344CB8AC3E}">
        <p14:creationId xmlns:p14="http://schemas.microsoft.com/office/powerpoint/2010/main" val="323184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493700" cy="5161712"/>
          </a:xfrm>
        </p:spPr>
        <p:txBody>
          <a:bodyPr>
            <a:normAutofit fontScale="92500" lnSpcReduction="20000"/>
          </a:bodyPr>
          <a:lstStyle/>
          <a:p>
            <a:r>
              <a:rPr lang="en-GB" b="1" dirty="0"/>
              <a:t>Focus: </a:t>
            </a:r>
            <a:r>
              <a:rPr lang="en-GB" dirty="0"/>
              <a:t>Counting forwards and backwards and recognising multiples of 3. </a:t>
            </a:r>
          </a:p>
          <a:p>
            <a:r>
              <a:rPr lang="en-GB" b="1" dirty="0"/>
              <a:t>Aim: </a:t>
            </a:r>
            <a:r>
              <a:rPr lang="en-GB" dirty="0"/>
              <a:t>Say the related division facts. </a:t>
            </a:r>
          </a:p>
          <a:p>
            <a:r>
              <a:rPr lang="en-GB" b="1" dirty="0"/>
              <a:t>You will need: </a:t>
            </a:r>
            <a:r>
              <a:rPr lang="en-GB" dirty="0"/>
              <a:t>A pack of cards each</a:t>
            </a:r>
          </a:p>
          <a:p>
            <a:r>
              <a:rPr lang="en-GB" b="1" dirty="0"/>
              <a:t>Instructions: </a:t>
            </a:r>
          </a:p>
          <a:p>
            <a:pPr marL="342900" indent="-342900">
              <a:buFont typeface="+mj-lt"/>
              <a:buAutoNum type="arabicParenR"/>
            </a:pPr>
            <a:r>
              <a:rPr lang="en-GB" dirty="0"/>
              <a:t>Deal the cards between you and your partner. The Ace is worth 1, the Jack is worth 11 and the Queen and King are worth 12.</a:t>
            </a:r>
          </a:p>
          <a:p>
            <a:pPr marL="342900" indent="-342900">
              <a:buFont typeface="+mj-lt"/>
              <a:buAutoNum type="arabicParenR"/>
            </a:pPr>
            <a:r>
              <a:rPr lang="en-GB" dirty="0"/>
              <a:t>Take it in turns to turn over one card. </a:t>
            </a:r>
          </a:p>
          <a:p>
            <a:pPr marL="342900" indent="-342900">
              <a:buFont typeface="+mj-lt"/>
              <a:buAutoNum type="arabicParenR"/>
            </a:pPr>
            <a:r>
              <a:rPr lang="en-GB" dirty="0"/>
              <a:t>Race to say a division fact that is linked to the three times table and place your hand on the card. </a:t>
            </a:r>
          </a:p>
          <a:p>
            <a:pPr marL="342900" indent="-342900">
              <a:buFont typeface="+mj-lt"/>
              <a:buAutoNum type="arabicParenR"/>
            </a:pPr>
            <a:r>
              <a:rPr lang="en-GB" dirty="0"/>
              <a:t>The first person to give a correct division fact and put their hand on the card wins. </a:t>
            </a:r>
          </a:p>
          <a:p>
            <a:pPr marL="342900" indent="-342900">
              <a:buFont typeface="+mj-lt"/>
              <a:buAutoNum type="arabicParenR"/>
            </a:pPr>
            <a:r>
              <a:rPr lang="en-GB" dirty="0"/>
              <a:t>If someone makes a mistake, the other person gets the card.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Claim the Threes</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
        <p:nvSpPr>
          <p:cNvPr id="5" name="Rounded Rectangle 4">
            <a:extLst>
              <a:ext uri="{FF2B5EF4-FFF2-40B4-BE49-F238E27FC236}">
                <a16:creationId xmlns:a16="http://schemas.microsoft.com/office/drawing/2014/main" id="{BAA839AF-D7AA-714C-BD96-2A7D5AF24CEF}"/>
              </a:ext>
            </a:extLst>
          </p:cNvPr>
          <p:cNvSpPr/>
          <p:nvPr/>
        </p:nvSpPr>
        <p:spPr>
          <a:xfrm>
            <a:off x="8756726" y="1662063"/>
            <a:ext cx="3243188" cy="433497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a:lnSpc>
                <a:spcPct val="150000"/>
              </a:lnSpc>
            </a:pPr>
            <a:r>
              <a:rPr lang="en-GB" sz="1600" dirty="0">
                <a:solidFill>
                  <a:srgbClr val="222222"/>
                </a:solidFill>
                <a:latin typeface="Century Gothic" panose="020B0502020202020204" pitchFamily="34" charset="0"/>
              </a:rPr>
              <a:t>A 4 is turned over. Partner A says, “12 divided by 3 equals 4.” and puts their hand on the card, they win the card. </a:t>
            </a:r>
          </a:p>
          <a:p>
            <a:pPr>
              <a:lnSpc>
                <a:spcPct val="150000"/>
              </a:lnSpc>
            </a:pPr>
            <a:r>
              <a:rPr lang="en-GB" sz="1600" dirty="0">
                <a:solidFill>
                  <a:srgbClr val="222222"/>
                </a:solidFill>
                <a:latin typeface="Century Gothic" panose="020B0502020202020204" pitchFamily="34" charset="0"/>
              </a:rPr>
              <a:t>A 6 is turned over. Partner B says, “6 divided by 3 equals 2.” They could have also said 18 divided by 3 equals 6. </a:t>
            </a:r>
          </a:p>
        </p:txBody>
      </p:sp>
    </p:spTree>
    <p:extLst>
      <p:ext uri="{BB962C8B-B14F-4D97-AF65-F5344CB8AC3E}">
        <p14:creationId xmlns:p14="http://schemas.microsoft.com/office/powerpoint/2010/main" val="803098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076820" cy="5161712"/>
          </a:xfrm>
        </p:spPr>
        <p:txBody>
          <a:bodyPr>
            <a:normAutofit fontScale="92500"/>
          </a:bodyPr>
          <a:lstStyle/>
          <a:p>
            <a:r>
              <a:rPr lang="en-GB" b="1" dirty="0"/>
              <a:t>Focus: </a:t>
            </a:r>
            <a:r>
              <a:rPr lang="en-GB" dirty="0"/>
              <a:t>The 2, 3, 4, 5, 8 and 10 times tables and the related division facts.</a:t>
            </a:r>
          </a:p>
          <a:p>
            <a:r>
              <a:rPr lang="en-GB" b="1" dirty="0"/>
              <a:t>Aim: </a:t>
            </a:r>
            <a:r>
              <a:rPr lang="en-GB" dirty="0"/>
              <a:t>Get your mouse (counter) to the cheese first. </a:t>
            </a:r>
          </a:p>
          <a:p>
            <a:r>
              <a:rPr lang="en-GB" b="1" dirty="0"/>
              <a:t>You will need: </a:t>
            </a:r>
            <a:r>
              <a:rPr lang="en-GB" dirty="0"/>
              <a:t>Resource 4 per pair; a dice per pair; one counter per pupil</a:t>
            </a:r>
          </a:p>
          <a:p>
            <a:r>
              <a:rPr lang="en-GB" b="1" dirty="0"/>
              <a:t>Instructions: </a:t>
            </a:r>
          </a:p>
          <a:p>
            <a:pPr marL="342900" indent="-342900">
              <a:buFont typeface="+mj-lt"/>
              <a:buAutoNum type="arabicParenR"/>
            </a:pPr>
            <a:r>
              <a:rPr lang="en-GB" dirty="0"/>
              <a:t>In your partners, take it in turns to roll the dice and move your counter that number of spaces. </a:t>
            </a:r>
          </a:p>
          <a:p>
            <a:pPr marL="342900" indent="-342900">
              <a:buFont typeface="+mj-lt"/>
              <a:buAutoNum type="arabicParenR"/>
            </a:pPr>
            <a:r>
              <a:rPr lang="en-GB" dirty="0"/>
              <a:t>Answer the question on the square where you land. If you get the answer wrong, you need to move back to the square you came from. </a:t>
            </a:r>
          </a:p>
          <a:p>
            <a:pPr marL="342900" indent="-342900">
              <a:buFont typeface="+mj-lt"/>
              <a:buAutoNum type="arabicParenR"/>
            </a:pPr>
            <a:r>
              <a:rPr lang="en-GB" dirty="0"/>
              <a:t>The winner is the first person to get their ‘mouse’ (counter) to the cheese first. To finish, you must land on the cheese.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Find the Cheese</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pic>
        <p:nvPicPr>
          <p:cNvPr id="7" name="Picture 6" descr="A screenshot of a math game&#10;&#10;Description automatically generated">
            <a:extLst>
              <a:ext uri="{FF2B5EF4-FFF2-40B4-BE49-F238E27FC236}">
                <a16:creationId xmlns:a16="http://schemas.microsoft.com/office/drawing/2014/main" id="{4ADD5B52-48B0-0942-A70F-396B54CC8132}"/>
              </a:ext>
            </a:extLst>
          </p:cNvPr>
          <p:cNvPicPr>
            <a:picLocks noChangeAspect="1"/>
          </p:cNvPicPr>
          <p:nvPr/>
        </p:nvPicPr>
        <p:blipFill>
          <a:blip r:embed="rId3"/>
          <a:stretch>
            <a:fillRect/>
          </a:stretch>
        </p:blipFill>
        <p:spPr>
          <a:xfrm rot="5400000">
            <a:off x="8876685" y="3425345"/>
            <a:ext cx="2586389" cy="366006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52268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lstStyle/>
          <a:p>
            <a:r>
              <a:rPr lang="en-GB" b="1" dirty="0"/>
              <a:t>Focus: </a:t>
            </a:r>
            <a:r>
              <a:rPr lang="en-GB" dirty="0"/>
              <a:t>Related division facts for the 2, 3, 4, 5, 8 and 10 times tables. </a:t>
            </a:r>
          </a:p>
          <a:p>
            <a:r>
              <a:rPr lang="en-GB" b="1" dirty="0"/>
              <a:t>Aim: </a:t>
            </a:r>
            <a:r>
              <a:rPr lang="en-GB" dirty="0"/>
              <a:t>Be the first to cross off all your numbers. </a:t>
            </a:r>
          </a:p>
          <a:p>
            <a:r>
              <a:rPr lang="en-GB" b="1" dirty="0"/>
              <a:t>You will need: </a:t>
            </a:r>
            <a:r>
              <a:rPr lang="en-GB" dirty="0"/>
              <a:t>Mini whiteboards</a:t>
            </a:r>
          </a:p>
          <a:p>
            <a:r>
              <a:rPr lang="en-GB" b="1" dirty="0"/>
              <a:t>Instructions: </a:t>
            </a:r>
          </a:p>
          <a:p>
            <a:pPr marL="342900" indent="-342900">
              <a:buFont typeface="+mj-lt"/>
              <a:buAutoNum type="arabicParenR"/>
            </a:pPr>
            <a:r>
              <a:rPr lang="en-GB" dirty="0"/>
              <a:t>Write five different bingo numbers between 1 and 12. </a:t>
            </a:r>
          </a:p>
          <a:p>
            <a:pPr marL="342900" indent="-342900">
              <a:buFont typeface="+mj-lt"/>
              <a:buAutoNum type="arabicParenR"/>
            </a:pPr>
            <a:r>
              <a:rPr lang="en-GB" dirty="0"/>
              <a:t>Your teacher will call out a division calculation linked to the 2, 3, 4, 5, 8 and 10 times tables. If the answer to the calculation is one of your bingo numbers, cross it off. </a:t>
            </a:r>
          </a:p>
          <a:p>
            <a:pPr marL="342900" indent="-342900">
              <a:buFont typeface="+mj-lt"/>
              <a:buAutoNum type="arabicParenR"/>
            </a:pPr>
            <a:r>
              <a:rPr lang="en-GB" dirty="0"/>
              <a:t>When all of your numbers have been crossed off, shout ‘bingo’. Your teacher will then check your answers.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Inverted Bingo</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478934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p:txBody>
          <a:bodyPr>
            <a:normAutofit fontScale="92500" lnSpcReduction="10000"/>
          </a:bodyPr>
          <a:lstStyle/>
          <a:p>
            <a:r>
              <a:rPr lang="en-GB" b="1" dirty="0"/>
              <a:t>Focus: </a:t>
            </a:r>
            <a:r>
              <a:rPr lang="en-GB" dirty="0"/>
              <a:t>Recognise and use multiplication and division facts for the 2, 3, 4, 5, 8 and 10 times tables.</a:t>
            </a:r>
          </a:p>
          <a:p>
            <a:r>
              <a:rPr lang="en-GB" b="1" dirty="0"/>
              <a:t>Aim: </a:t>
            </a:r>
            <a:r>
              <a:rPr lang="en-GB" dirty="0"/>
              <a:t>Answer the questions to get to 15 points first. </a:t>
            </a:r>
          </a:p>
          <a:p>
            <a:r>
              <a:rPr lang="en-GB" b="1" dirty="0"/>
              <a:t>You will need: </a:t>
            </a:r>
            <a:r>
              <a:rPr lang="en-GB" dirty="0"/>
              <a:t>One set of resource 3 per pair; </a:t>
            </a:r>
            <a:r>
              <a:rPr lang="en-GB" dirty="0" err="1"/>
              <a:t>blu</a:t>
            </a:r>
            <a:r>
              <a:rPr lang="en-GB" dirty="0"/>
              <a:t> tack (or similar); large space </a:t>
            </a:r>
          </a:p>
          <a:p>
            <a:r>
              <a:rPr lang="en-GB" b="1" dirty="0"/>
              <a:t>Instructions: </a:t>
            </a:r>
          </a:p>
          <a:p>
            <a:pPr marL="285750" indent="-285750">
              <a:buFont typeface="Arial" panose="020B0604020202020204" pitchFamily="34" charset="0"/>
              <a:buChar char="•"/>
            </a:pPr>
            <a:r>
              <a:rPr lang="en-GB" dirty="0"/>
              <a:t>Put </a:t>
            </a:r>
            <a:r>
              <a:rPr lang="en-GB" dirty="0" err="1"/>
              <a:t>blu</a:t>
            </a:r>
            <a:r>
              <a:rPr lang="en-GB" dirty="0"/>
              <a:t> tack on the back of each of your digit cards. </a:t>
            </a:r>
          </a:p>
          <a:p>
            <a:pPr marL="285750" indent="-285750">
              <a:buFont typeface="Arial" panose="020B0604020202020204" pitchFamily="34" charset="0"/>
              <a:buChar char="•"/>
            </a:pPr>
            <a:r>
              <a:rPr lang="en-GB" dirty="0"/>
              <a:t>Stand on one side of the space. Your teacher will call out a multiplication fact for the 2, 3, 4, 5, 8 or 10 times table. </a:t>
            </a:r>
          </a:p>
          <a:p>
            <a:pPr marL="285750" indent="-285750">
              <a:buFont typeface="Arial" panose="020B0604020202020204" pitchFamily="34" charset="0"/>
              <a:buChar char="•"/>
            </a:pPr>
            <a:r>
              <a:rPr lang="en-GB" dirty="0"/>
              <a:t>Between you and your partner, you need to create the answer using your digit cards and one at a time run to stick them on the wall opposite you. </a:t>
            </a:r>
          </a:p>
          <a:p>
            <a:pPr marL="285750" indent="-285750">
              <a:buFont typeface="Arial" panose="020B0604020202020204" pitchFamily="34" charset="0"/>
              <a:buChar char="•"/>
            </a:pPr>
            <a:r>
              <a:rPr lang="en-GB" dirty="0"/>
              <a:t>Each pair with the correct answer gets a point. </a:t>
            </a:r>
          </a:p>
          <a:p>
            <a:pPr marL="285750" indent="-285750">
              <a:buFont typeface="Arial" panose="020B0604020202020204" pitchFamily="34" charset="0"/>
              <a:buChar char="•"/>
            </a:pPr>
            <a:r>
              <a:rPr lang="en-GB" dirty="0"/>
              <a:t>The pair to get to 15 points first wins.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Facts on the Wall</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Whole class</a:t>
            </a:r>
          </a:p>
        </p:txBody>
      </p:sp>
    </p:spTree>
    <p:extLst>
      <p:ext uri="{BB962C8B-B14F-4D97-AF65-F5344CB8AC3E}">
        <p14:creationId xmlns:p14="http://schemas.microsoft.com/office/powerpoint/2010/main" val="2086888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493700" cy="5161712"/>
          </a:xfrm>
        </p:spPr>
        <p:txBody>
          <a:bodyPr/>
          <a:lstStyle/>
          <a:p>
            <a:r>
              <a:rPr lang="en-GB" b="1" dirty="0"/>
              <a:t>Focus: </a:t>
            </a:r>
            <a:r>
              <a:rPr lang="en-GB" dirty="0"/>
              <a:t>Identifying multiples of 3, 4 and 10.</a:t>
            </a:r>
          </a:p>
          <a:p>
            <a:r>
              <a:rPr lang="en-GB" b="1" dirty="0"/>
              <a:t>Aim: </a:t>
            </a:r>
            <a:r>
              <a:rPr lang="en-GB" dirty="0"/>
              <a:t>Don’t say any multiple of 3, 4 or 10.</a:t>
            </a:r>
          </a:p>
          <a:p>
            <a:r>
              <a:rPr lang="en-GB" b="1" dirty="0"/>
              <a:t>Instructions: </a:t>
            </a:r>
          </a:p>
          <a:p>
            <a:pPr marL="342900" indent="-342900">
              <a:buFont typeface="+mj-lt"/>
              <a:buAutoNum type="arabicParenR"/>
            </a:pPr>
            <a:r>
              <a:rPr lang="en-GB" dirty="0"/>
              <a:t>Count in ones from 0. Each time you are supposed to say a multiple of 3, replace it with ‘pop’.</a:t>
            </a:r>
          </a:p>
          <a:p>
            <a:pPr marL="342900" indent="-342900">
              <a:buFont typeface="+mj-lt"/>
              <a:buAutoNum type="arabicParenR"/>
            </a:pPr>
            <a:r>
              <a:rPr lang="en-GB" dirty="0"/>
              <a:t>When you’re confident with this, also replace multiples of 4 with ‘bang’.</a:t>
            </a:r>
          </a:p>
          <a:p>
            <a:pPr marL="342900" indent="-342900">
              <a:buFont typeface="+mj-lt"/>
              <a:buAutoNum type="arabicParenR"/>
            </a:pPr>
            <a:r>
              <a:rPr lang="en-GB" dirty="0"/>
              <a:t>If a number is a multiple of 3 and 4 say ‘pop bang’.</a:t>
            </a:r>
          </a:p>
          <a:p>
            <a:pPr marL="342900" indent="-342900">
              <a:buFont typeface="+mj-lt"/>
              <a:buAutoNum type="arabicParenR"/>
            </a:pPr>
            <a:r>
              <a:rPr lang="en-GB" dirty="0"/>
              <a:t>Finally, if you say a multiple of 10, say ‘sparkle’ (or pop, bang, sparkle if it’s a multiple of 3, 4 and 10).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Pop, Bang, Sparkle</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BAA839AF-D7AA-714C-BD96-2A7D5AF24CEF}"/>
              </a:ext>
            </a:extLst>
          </p:cNvPr>
          <p:cNvSpPr/>
          <p:nvPr/>
        </p:nvSpPr>
        <p:spPr>
          <a:xfrm>
            <a:off x="8756726" y="1662063"/>
            <a:ext cx="3243188" cy="397871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0</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1</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2</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POP</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BANG</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5</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POP</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7</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BANG</a:t>
            </a:r>
          </a:p>
        </p:txBody>
      </p:sp>
    </p:spTree>
    <p:extLst>
      <p:ext uri="{BB962C8B-B14F-4D97-AF65-F5344CB8AC3E}">
        <p14:creationId xmlns:p14="http://schemas.microsoft.com/office/powerpoint/2010/main" val="7071167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2D6091-4245-9845-909C-DB2D4DE2D807}"/>
              </a:ext>
            </a:extLst>
          </p:cNvPr>
          <p:cNvSpPr>
            <a:spLocks noGrp="1"/>
          </p:cNvSpPr>
          <p:nvPr>
            <p:ph sz="quarter" idx="12"/>
          </p:nvPr>
        </p:nvSpPr>
        <p:spPr>
          <a:xfrm>
            <a:off x="263027" y="1381328"/>
            <a:ext cx="8675245" cy="5161712"/>
          </a:xfrm>
        </p:spPr>
        <p:txBody>
          <a:bodyPr>
            <a:normAutofit fontScale="92500" lnSpcReduction="20000"/>
          </a:bodyPr>
          <a:lstStyle/>
          <a:p>
            <a:r>
              <a:rPr lang="en-GB" b="1" dirty="0"/>
              <a:t>Focus: </a:t>
            </a:r>
            <a:r>
              <a:rPr lang="en-GB" dirty="0"/>
              <a:t>Recognise and use multiplication and division facts for the 2, 3, 4, 5, 8 and 10 times tables. </a:t>
            </a:r>
          </a:p>
          <a:p>
            <a:r>
              <a:rPr lang="en-GB" b="1" dirty="0"/>
              <a:t>Aim: </a:t>
            </a:r>
            <a:r>
              <a:rPr lang="en-GB" dirty="0"/>
              <a:t>Place your counters so that they form the vertices of a square (of any size). </a:t>
            </a:r>
          </a:p>
          <a:p>
            <a:r>
              <a:rPr lang="en-GB" b="1" dirty="0"/>
              <a:t>You will need: </a:t>
            </a:r>
            <a:r>
              <a:rPr lang="en-GB" dirty="0"/>
              <a:t>Resource 5; counters</a:t>
            </a:r>
          </a:p>
          <a:p>
            <a:r>
              <a:rPr lang="en-GB" b="1" dirty="0"/>
              <a:t>Instructions: </a:t>
            </a:r>
          </a:p>
          <a:p>
            <a:pPr marL="342900" indent="-342900">
              <a:buFont typeface="+mj-lt"/>
              <a:buAutoNum type="arabicParenR"/>
            </a:pPr>
            <a:r>
              <a:rPr lang="en-GB" dirty="0"/>
              <a:t>Each pair will need a copy of the squares resource and two sets of coloured counters. </a:t>
            </a:r>
          </a:p>
          <a:p>
            <a:pPr marL="342900" indent="-342900">
              <a:buFont typeface="+mj-lt"/>
              <a:buAutoNum type="arabicParenR"/>
            </a:pPr>
            <a:r>
              <a:rPr lang="en-GB" dirty="0"/>
              <a:t>Take it in turns to place a counter. To place a counter, you must point to the number on the sheet and say a multiplication fact that gives this answer (you cannot use the one times table).</a:t>
            </a:r>
          </a:p>
          <a:p>
            <a:pPr marL="342900" indent="-342900">
              <a:buFont typeface="+mj-lt"/>
              <a:buAutoNum type="arabicParenR"/>
            </a:pPr>
            <a:r>
              <a:rPr lang="en-GB" dirty="0"/>
              <a:t>You win when you have placed four counters so they form the vertices of a square.  </a:t>
            </a:r>
          </a:p>
        </p:txBody>
      </p:sp>
      <p:sp>
        <p:nvSpPr>
          <p:cNvPr id="3" name="Content Placeholder 2">
            <a:extLst>
              <a:ext uri="{FF2B5EF4-FFF2-40B4-BE49-F238E27FC236}">
                <a16:creationId xmlns:a16="http://schemas.microsoft.com/office/drawing/2014/main" id="{FE25D5A0-E418-5645-84F4-E8D4C204250C}"/>
              </a:ext>
            </a:extLst>
          </p:cNvPr>
          <p:cNvSpPr>
            <a:spLocks noGrp="1"/>
          </p:cNvSpPr>
          <p:nvPr>
            <p:ph sz="quarter" idx="10"/>
          </p:nvPr>
        </p:nvSpPr>
        <p:spPr/>
        <p:txBody>
          <a:bodyPr/>
          <a:lstStyle/>
          <a:p>
            <a:r>
              <a:rPr lang="en-GB" dirty="0"/>
              <a:t>Squares</a:t>
            </a:r>
          </a:p>
        </p:txBody>
      </p:sp>
      <p:sp>
        <p:nvSpPr>
          <p:cNvPr id="4" name="Rounded Rectangle 3">
            <a:extLst>
              <a:ext uri="{FF2B5EF4-FFF2-40B4-BE49-F238E27FC236}">
                <a16:creationId xmlns:a16="http://schemas.microsoft.com/office/drawing/2014/main" id="{1CD615FB-3282-EC44-9B94-915C8EF37D8C}"/>
              </a:ext>
            </a:extLst>
          </p:cNvPr>
          <p:cNvSpPr/>
          <p:nvPr/>
        </p:nvSpPr>
        <p:spPr>
          <a:xfrm>
            <a:off x="9740807" y="510996"/>
            <a:ext cx="2259106" cy="718285"/>
          </a:xfrm>
          <a:prstGeom prst="roundRect">
            <a:avLst/>
          </a:prstGeom>
          <a:noFill/>
          <a:ln>
            <a:solidFill>
              <a:srgbClr val="AFE6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pic>
        <p:nvPicPr>
          <p:cNvPr id="9" name="Picture 8" descr="A screenshot of a number grid&#10;&#10;Description automatically generated">
            <a:extLst>
              <a:ext uri="{FF2B5EF4-FFF2-40B4-BE49-F238E27FC236}">
                <a16:creationId xmlns:a16="http://schemas.microsoft.com/office/drawing/2014/main" id="{9DFF89E5-4C42-BA42-B4C1-AE3884703713}"/>
              </a:ext>
            </a:extLst>
          </p:cNvPr>
          <p:cNvPicPr>
            <a:picLocks noChangeAspect="1"/>
          </p:cNvPicPr>
          <p:nvPr/>
        </p:nvPicPr>
        <p:blipFill>
          <a:blip r:embed="rId3"/>
          <a:stretch>
            <a:fillRect/>
          </a:stretch>
        </p:blipFill>
        <p:spPr>
          <a:xfrm rot="5400000">
            <a:off x="9126769" y="3665116"/>
            <a:ext cx="2684648" cy="3061641"/>
          </a:xfrm>
          <a:prstGeom prst="rect">
            <a:avLst/>
          </a:prstGeom>
        </p:spPr>
      </p:pic>
    </p:spTree>
    <p:extLst>
      <p:ext uri="{BB962C8B-B14F-4D97-AF65-F5344CB8AC3E}">
        <p14:creationId xmlns:p14="http://schemas.microsoft.com/office/powerpoint/2010/main" val="635132537"/>
      </p:ext>
    </p:extLst>
  </p:cSld>
  <p:clrMapOvr>
    <a:masterClrMapping/>
  </p:clrMapOvr>
</p:sld>
</file>

<file path=ppt/theme/theme1.xml><?xml version="1.0" encoding="utf-8"?>
<a:theme xmlns:a="http://schemas.openxmlformats.org/drawingml/2006/main" name="Titl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598</TotalTime>
  <Words>3325</Words>
  <Application>Microsoft Office PowerPoint</Application>
  <PresentationFormat>Widescreen</PresentationFormat>
  <Paragraphs>293</Paragraphs>
  <Slides>19</Slides>
  <Notes>16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Century Gothic</vt:lpstr>
      <vt:lpstr>Nunito Sans</vt:lpstr>
      <vt:lpstr>Source Sans Pro</vt:lpstr>
      <vt:lpstr>Titles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Searle</dc:creator>
  <cp:lastModifiedBy>Janette Warburton</cp:lastModifiedBy>
  <cp:revision>50</cp:revision>
  <dcterms:created xsi:type="dcterms:W3CDTF">2022-06-30T10:03:35Z</dcterms:created>
  <dcterms:modified xsi:type="dcterms:W3CDTF">2024-05-07T09:27:29Z</dcterms:modified>
</cp:coreProperties>
</file>