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2"/>
  </p:notesMasterIdLst>
  <p:sldIdLst>
    <p:sldId id="277" r:id="rId3"/>
    <p:sldId id="282" r:id="rId4"/>
    <p:sldId id="283" r:id="rId5"/>
    <p:sldId id="281" r:id="rId6"/>
    <p:sldId id="284"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22222"/>
    <a:srgbClr val="FFD1DA"/>
    <a:srgbClr val="43A047"/>
    <a:srgbClr val="2779F5"/>
    <a:srgbClr val="2196F3"/>
    <a:srgbClr val="0277BD"/>
    <a:srgbClr val="CCD4F4"/>
    <a:srgbClr val="F8FBFF"/>
    <a:srgbClr val="F8FCFF"/>
    <a:srgbClr val="E4F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9"/>
    <p:restoredTop sz="77073"/>
  </p:normalViewPr>
  <p:slideViewPr>
    <p:cSldViewPr snapToGrid="0" snapToObjects="1">
      <p:cViewPr varScale="1">
        <p:scale>
          <a:sx n="80" d="100"/>
          <a:sy n="80" d="100"/>
        </p:scale>
        <p:origin x="12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07/05/2024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effectLst/>
              </a:rPr>
              <a:t>Key questions:</a:t>
            </a:r>
            <a:br>
              <a:rPr lang="en-GB" dirty="0">
                <a:effectLst/>
              </a:rPr>
            </a:br>
            <a:r>
              <a:rPr lang="en-GB" dirty="0">
                <a:effectLst/>
              </a:rPr>
              <a:t>What do you notice about the stairs?</a:t>
            </a:r>
            <a:br>
              <a:rPr lang="en-GB" dirty="0">
                <a:effectLst/>
              </a:rPr>
            </a:br>
            <a:r>
              <a:rPr lang="en-GB" dirty="0">
                <a:effectLst/>
              </a:rPr>
              <a:t>Which numbers are represented? </a:t>
            </a:r>
            <a:br>
              <a:rPr lang="en-GB" dirty="0">
                <a:effectLst/>
              </a:rPr>
            </a:br>
            <a:r>
              <a:rPr lang="en-GB" dirty="0">
                <a:effectLst/>
              </a:rPr>
              <a:t>How many cubes will be in the next step?</a:t>
            </a:r>
            <a:br>
              <a:rPr lang="en-GB" dirty="0">
                <a:effectLst/>
              </a:rPr>
            </a:br>
            <a:r>
              <a:rPr lang="en-GB" dirty="0">
                <a:effectLst/>
              </a:rPr>
              <a:t>How many cubes were in the previous step?</a:t>
            </a:r>
            <a:br>
              <a:rPr lang="en-GB" dirty="0">
                <a:effectLst/>
              </a:rPr>
            </a:br>
            <a:br>
              <a:rPr lang="en-GB" dirty="0">
                <a:effectLst/>
              </a:rPr>
            </a:br>
            <a:r>
              <a:rPr lang="en-GB" dirty="0">
                <a:effectLst/>
              </a:rPr>
              <a:t>Extension: </a:t>
            </a:r>
            <a:br>
              <a:rPr lang="en-GB" dirty="0">
                <a:effectLst/>
              </a:rPr>
            </a:br>
            <a:r>
              <a:rPr lang="en-GB" dirty="0">
                <a:effectLst/>
              </a:rPr>
              <a:t>Label each step with the multiples of 2.</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4</a:t>
            </a:fld>
            <a:endParaRPr lang="en-GB"/>
          </a:p>
        </p:txBody>
      </p:sp>
    </p:spTree>
    <p:extLst>
      <p:ext uri="{BB962C8B-B14F-4D97-AF65-F5344CB8AC3E}">
        <p14:creationId xmlns:p14="http://schemas.microsoft.com/office/powerpoint/2010/main" val="35171721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number is before / after your number?</a:t>
            </a:r>
            <a:br>
              <a:rPr lang="en-GB" dirty="0">
                <a:effectLst/>
              </a:rPr>
            </a:br>
            <a:r>
              <a:rPr lang="en-GB" dirty="0">
                <a:effectLst/>
              </a:rPr>
              <a:t>What do you notice about the ones digits we are saying?</a:t>
            </a:r>
            <a:br>
              <a:rPr lang="en-GB" dirty="0">
                <a:effectLst/>
              </a:rPr>
            </a:br>
            <a:r>
              <a:rPr lang="en-GB" dirty="0">
                <a:effectLst/>
              </a:rPr>
              <a:t>If I had the number 7, would I get to play my instrument? Why / why not?</a:t>
            </a:r>
            <a:br>
              <a:rPr lang="en-GB" dirty="0">
                <a:effectLst/>
              </a:rPr>
            </a:br>
            <a:br>
              <a:rPr lang="en-GB" dirty="0">
                <a:effectLst/>
              </a:rPr>
            </a:br>
            <a:r>
              <a:rPr lang="en-GB" dirty="0">
                <a:effectLst/>
              </a:rPr>
              <a:t>Extension: </a:t>
            </a:r>
            <a:br>
              <a:rPr lang="en-GB" dirty="0">
                <a:effectLst/>
              </a:rPr>
            </a:br>
            <a:r>
              <a:rPr lang="en-GB" dirty="0">
                <a:effectLst/>
              </a:rPr>
              <a:t>Play with a different multiple.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1866880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numbers will you say? Which will you not say?</a:t>
            </a:r>
            <a:br>
              <a:rPr lang="en-GB" dirty="0">
                <a:effectLst/>
              </a:rPr>
            </a:br>
            <a:r>
              <a:rPr lang="en-GB" dirty="0">
                <a:effectLst/>
              </a:rPr>
              <a:t>What does counting in twos mean?</a:t>
            </a:r>
            <a:br>
              <a:rPr lang="en-GB" dirty="0">
                <a:effectLst/>
              </a:rPr>
            </a:br>
            <a:br>
              <a:rPr lang="en-GB" dirty="0">
                <a:effectLst/>
              </a:rPr>
            </a:br>
            <a:r>
              <a:rPr lang="en-GB" dirty="0">
                <a:effectLst/>
              </a:rPr>
              <a:t>Extension: </a:t>
            </a:r>
            <a:br>
              <a:rPr lang="en-GB" dirty="0">
                <a:effectLst/>
              </a:rPr>
            </a:br>
            <a:r>
              <a:rPr lang="en-GB" dirty="0">
                <a:effectLst/>
              </a:rPr>
              <a:t>Play with numbers above 20.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3088781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Tell the pupils that kangaroos have 2 legs</a:t>
            </a:r>
            <a:br>
              <a:rPr lang="en-GB" dirty="0">
                <a:effectLst/>
              </a:rPr>
            </a:br>
            <a:r>
              <a:rPr lang="en-GB" dirty="0">
                <a:effectLst/>
              </a:rPr>
              <a:t>How can you calculate how many kangaroos each pupil saw?</a:t>
            </a:r>
            <a:br>
              <a:rPr lang="en-GB" dirty="0">
                <a:effectLst/>
              </a:rPr>
            </a:br>
            <a:r>
              <a:rPr lang="en-GB" dirty="0">
                <a:effectLst/>
              </a:rPr>
              <a:t>Could someone have seen seven legs?</a:t>
            </a:r>
            <a:br>
              <a:rPr lang="en-GB" dirty="0">
                <a:effectLst/>
              </a:rPr>
            </a:br>
            <a:br>
              <a:rPr lang="en-GB" dirty="0">
                <a:effectLst/>
              </a:rPr>
            </a:br>
            <a:r>
              <a:rPr lang="en-GB" dirty="0">
                <a:effectLst/>
              </a:rPr>
              <a:t>Extension: </a:t>
            </a:r>
            <a:br>
              <a:rPr lang="en-GB" dirty="0">
                <a:effectLst/>
              </a:rPr>
            </a:br>
            <a:r>
              <a:rPr lang="en-GB" dirty="0">
                <a:effectLst/>
              </a:rPr>
              <a:t>Show the pupils a multiple of two - how quickly can they work out how many kangaroos there are?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4057032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can you work out how many points there are?</a:t>
            </a:r>
            <a:br>
              <a:rPr lang="en-GB" dirty="0">
                <a:effectLst/>
              </a:rPr>
            </a:br>
            <a:r>
              <a:rPr lang="en-GB" dirty="0">
                <a:effectLst/>
              </a:rPr>
              <a:t>What do you notice about the ones when counting in twos?</a:t>
            </a:r>
            <a:br>
              <a:rPr lang="en-GB" dirty="0">
                <a:effectLst/>
              </a:rPr>
            </a:br>
            <a:r>
              <a:rPr lang="en-GB" dirty="0">
                <a:effectLst/>
              </a:rPr>
              <a:t>What is one more / one less than the number of points there are?</a:t>
            </a:r>
            <a:br>
              <a:rPr lang="en-GB" dirty="0">
                <a:effectLst/>
              </a:rPr>
            </a:br>
            <a:br>
              <a:rPr lang="en-GB" dirty="0">
                <a:effectLst/>
              </a:rPr>
            </a:br>
            <a:r>
              <a:rPr lang="en-GB" dirty="0">
                <a:effectLst/>
              </a:rPr>
              <a:t>Extension: </a:t>
            </a:r>
            <a:br>
              <a:rPr lang="en-GB" dirty="0">
                <a:effectLst/>
              </a:rPr>
            </a:br>
            <a:r>
              <a:rPr lang="en-GB" dirty="0">
                <a:effectLst/>
              </a:rPr>
              <a:t>Take turns to be the person dropping items into the tin. (Make small groups and pupils can take it in turns to drop items into a tin.)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30929801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do you know your partner has counted correctly?</a:t>
            </a:r>
            <a:br>
              <a:rPr lang="en-GB" dirty="0">
                <a:effectLst/>
              </a:rPr>
            </a:br>
            <a:r>
              <a:rPr lang="en-GB" dirty="0">
                <a:effectLst/>
              </a:rPr>
              <a:t>Can you spot a pattern when we count in fives?</a:t>
            </a:r>
            <a:br>
              <a:rPr lang="en-GB" dirty="0">
                <a:effectLst/>
              </a:rPr>
            </a:br>
            <a:r>
              <a:rPr lang="en-GB" dirty="0">
                <a:effectLst/>
              </a:rPr>
              <a:t>How many times have you counted in five to get to [number]?</a:t>
            </a:r>
            <a:br>
              <a:rPr lang="en-GB" dirty="0">
                <a:effectLst/>
              </a:rPr>
            </a:br>
            <a:br>
              <a:rPr lang="en-GB" dirty="0">
                <a:effectLst/>
              </a:rPr>
            </a:br>
            <a:r>
              <a:rPr lang="en-GB" dirty="0">
                <a:effectLst/>
              </a:rPr>
              <a:t>Extension: </a:t>
            </a:r>
            <a:br>
              <a:rPr lang="en-GB" dirty="0">
                <a:effectLst/>
              </a:rPr>
            </a:br>
            <a:r>
              <a:rPr lang="en-GB" dirty="0">
                <a:effectLst/>
              </a:rPr>
              <a:t>Say how many groups of five make each number on the grid. (Ask pupils to do this without counting up.)</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1343731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many groups of five will you need to make?</a:t>
            </a:r>
            <a:br>
              <a:rPr lang="en-GB" dirty="0">
                <a:effectLst/>
              </a:rPr>
            </a:br>
            <a:r>
              <a:rPr lang="en-GB" dirty="0">
                <a:effectLst/>
              </a:rPr>
              <a:t>How do you know if a number can be made from groups of five?</a:t>
            </a:r>
            <a:br>
              <a:rPr lang="en-GB" dirty="0">
                <a:effectLst/>
              </a:rPr>
            </a:br>
            <a:r>
              <a:rPr lang="en-GB" dirty="0">
                <a:effectLst/>
              </a:rPr>
              <a:t>Which number could you not make from groups of five?</a:t>
            </a:r>
            <a:br>
              <a:rPr lang="en-GB" dirty="0">
                <a:effectLst/>
              </a:rPr>
            </a:br>
            <a:r>
              <a:rPr lang="en-GB" dirty="0">
                <a:effectLst/>
              </a:rPr>
              <a:t>What is one more/ less group of five than your number?</a:t>
            </a:r>
            <a:br>
              <a:rPr lang="en-GB" dirty="0">
                <a:effectLst/>
              </a:rPr>
            </a:br>
            <a:br>
              <a:rPr lang="en-GB" dirty="0">
                <a:effectLst/>
              </a:rPr>
            </a:br>
            <a:r>
              <a:rPr lang="en-GB" dirty="0">
                <a:effectLst/>
              </a:rPr>
              <a:t>Extension: </a:t>
            </a:r>
            <a:br>
              <a:rPr lang="en-GB" dirty="0">
                <a:effectLst/>
              </a:rPr>
            </a:br>
            <a:r>
              <a:rPr lang="en-GB" dirty="0">
                <a:effectLst/>
              </a:rPr>
              <a:t>Once you have played the game a few times, take it in turns to be the ‘caller’ and check each other’s answers.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3080670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do you know your partner has counted correctly?</a:t>
            </a:r>
            <a:br>
              <a:rPr lang="en-GB" dirty="0">
                <a:effectLst/>
              </a:rPr>
            </a:br>
            <a:r>
              <a:rPr lang="en-GB" dirty="0">
                <a:effectLst/>
              </a:rPr>
              <a:t>Can you spot a pattern when we count in fives?</a:t>
            </a:r>
            <a:br>
              <a:rPr lang="en-GB" dirty="0">
                <a:effectLst/>
              </a:rPr>
            </a:br>
            <a:r>
              <a:rPr lang="en-GB" dirty="0">
                <a:effectLst/>
              </a:rPr>
              <a:t>How many times have you counted in five to get to [number]?</a:t>
            </a:r>
            <a:br>
              <a:rPr lang="en-GB" dirty="0">
                <a:effectLst/>
              </a:rPr>
            </a:br>
            <a:br>
              <a:rPr lang="en-GB" dirty="0">
                <a:effectLst/>
              </a:rPr>
            </a:br>
            <a:r>
              <a:rPr lang="en-GB" dirty="0">
                <a:effectLst/>
              </a:rPr>
              <a:t>Extension: </a:t>
            </a:r>
            <a:br>
              <a:rPr lang="en-GB" dirty="0">
                <a:effectLst/>
              </a:rPr>
            </a:br>
            <a:r>
              <a:rPr lang="en-GB" dirty="0">
                <a:effectLst/>
              </a:rPr>
              <a:t>Pick a different number to be the goal number instead of 50.</a:t>
            </a:r>
            <a:br>
              <a:rPr lang="en-GB" dirty="0">
                <a:effectLst/>
              </a:rPr>
            </a:br>
            <a:r>
              <a:rPr lang="en-GB" dirty="0">
                <a:effectLst/>
              </a:rPr>
              <a:t>Play tennis with another multiple, for example with multiples of 10.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2723834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multiple of five comes next?</a:t>
            </a:r>
            <a:br>
              <a:rPr lang="en-GB" dirty="0">
                <a:effectLst/>
              </a:rPr>
            </a:br>
            <a:br>
              <a:rPr lang="en-GB" dirty="0">
                <a:effectLst/>
              </a:rPr>
            </a:br>
            <a:r>
              <a:rPr lang="en-GB" dirty="0">
                <a:effectLst/>
              </a:rPr>
              <a:t>Extension: </a:t>
            </a:r>
            <a:br>
              <a:rPr lang="en-GB" dirty="0">
                <a:effectLst/>
              </a:rPr>
            </a:br>
            <a:r>
              <a:rPr lang="en-GB" dirty="0">
                <a:effectLst/>
              </a:rPr>
              <a:t>Explain your strategy for counting from 0 to 50 in the quickest time (with no mistakes).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35408412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strategy could you use to find the answer?</a:t>
            </a:r>
            <a:br>
              <a:rPr lang="en-GB" dirty="0">
                <a:effectLst/>
              </a:rPr>
            </a:br>
            <a:r>
              <a:rPr lang="en-GB" dirty="0">
                <a:effectLst/>
              </a:rPr>
              <a:t>Can you find a quicker way to find the answer?</a:t>
            </a:r>
            <a:br>
              <a:rPr lang="en-GB" dirty="0">
                <a:effectLst/>
              </a:rPr>
            </a:br>
            <a:br>
              <a:rPr lang="en-GB" dirty="0">
                <a:effectLst/>
              </a:rPr>
            </a:br>
            <a:r>
              <a:rPr lang="en-GB" dirty="0">
                <a:effectLst/>
              </a:rPr>
              <a:t>Extension: </a:t>
            </a:r>
            <a:br>
              <a:rPr lang="en-GB" dirty="0">
                <a:effectLst/>
              </a:rPr>
            </a:br>
            <a:r>
              <a:rPr lang="en-GB" dirty="0">
                <a:effectLst/>
              </a:rPr>
              <a:t>Show in the hoop how many fives are in [multiple of five].</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33394109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Gather lots of link cubes and share them between pupils. Pupils can be in partners or small groups.</a:t>
            </a:r>
            <a:br>
              <a:rPr lang="en-GB" dirty="0">
                <a:effectLst/>
              </a:rPr>
            </a:br>
            <a:r>
              <a:rPr lang="en-GB" dirty="0">
                <a:effectLst/>
              </a:rPr>
              <a:t>What do you notice about a number that is a multiple of 2 and 5? Which number can be made using sticks of 2 or 5?</a:t>
            </a:r>
            <a:br>
              <a:rPr lang="en-GB" dirty="0">
                <a:effectLst/>
              </a:rPr>
            </a:br>
            <a:r>
              <a:rPr lang="en-GB" dirty="0">
                <a:effectLst/>
              </a:rPr>
              <a:t>Which number can we not make out of sticks of 2 / sticks of 5?</a:t>
            </a:r>
            <a:br>
              <a:rPr lang="en-GB" dirty="0">
                <a:effectLst/>
              </a:rPr>
            </a:br>
            <a:br>
              <a:rPr lang="en-GB" dirty="0">
                <a:effectLst/>
              </a:rPr>
            </a:br>
            <a:r>
              <a:rPr lang="en-GB" dirty="0">
                <a:effectLst/>
              </a:rPr>
              <a:t>Extension: </a:t>
            </a:r>
            <a:br>
              <a:rPr lang="en-GB" dirty="0">
                <a:effectLst/>
              </a:rPr>
            </a:br>
            <a:r>
              <a:rPr lang="en-GB" dirty="0">
                <a:effectLst/>
              </a:rPr>
              <a:t>Predict how many sticks of 2 or 5 you will need to make [number].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3726700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number have you started on?</a:t>
            </a:r>
            <a:br>
              <a:rPr lang="en-GB" dirty="0">
                <a:effectLst/>
              </a:rPr>
            </a:br>
            <a:r>
              <a:rPr lang="en-GB" dirty="0">
                <a:effectLst/>
              </a:rPr>
              <a:t>Which number comes next?</a:t>
            </a:r>
            <a:br>
              <a:rPr lang="en-GB" dirty="0">
                <a:effectLst/>
              </a:rPr>
            </a:br>
            <a:r>
              <a:rPr lang="en-GB" dirty="0">
                <a:effectLst/>
              </a:rPr>
              <a:t>Which stones can you not step on?</a:t>
            </a:r>
            <a:br>
              <a:rPr lang="en-GB" dirty="0">
                <a:effectLst/>
              </a:rPr>
            </a:br>
            <a:br>
              <a:rPr lang="en-GB" dirty="0">
                <a:effectLst/>
              </a:rPr>
            </a:br>
            <a:r>
              <a:rPr lang="en-GB" dirty="0">
                <a:effectLst/>
              </a:rPr>
              <a:t>Extension: </a:t>
            </a:r>
            <a:br>
              <a:rPr lang="en-GB" dirty="0">
                <a:effectLst/>
              </a:rPr>
            </a:br>
            <a:r>
              <a:rPr lang="en-GB" dirty="0">
                <a:effectLst/>
              </a:rPr>
              <a:t>Find another route through the forest.</a:t>
            </a:r>
            <a:br>
              <a:rPr lang="en-GB" dirty="0">
                <a:effectLst/>
              </a:rPr>
            </a:br>
            <a:r>
              <a:rPr lang="en-GB" dirty="0">
                <a:effectLst/>
              </a:rPr>
              <a:t>Pupils can create their own game using a blank grid for others to play.</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252465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Which number do you have to say? What do you notice about multiples of 10?</a:t>
            </a:r>
            <a:br>
              <a:rPr lang="en-GB" dirty="0">
                <a:effectLst/>
              </a:rPr>
            </a:br>
            <a:r>
              <a:rPr lang="en-GB" dirty="0">
                <a:effectLst/>
              </a:rPr>
              <a:t>How can you guess who will be out next?</a:t>
            </a:r>
            <a:br>
              <a:rPr lang="en-GB" dirty="0">
                <a:effectLst/>
              </a:rPr>
            </a:br>
            <a:br>
              <a:rPr lang="en-GB" dirty="0">
                <a:effectLst/>
              </a:rPr>
            </a:br>
            <a:r>
              <a:rPr lang="en-GB" dirty="0">
                <a:effectLst/>
              </a:rPr>
              <a:t>Extension: </a:t>
            </a:r>
            <a:br>
              <a:rPr lang="en-GB" dirty="0">
                <a:effectLst/>
              </a:rPr>
            </a:br>
            <a:r>
              <a:rPr lang="en-GB" dirty="0">
                <a:effectLst/>
              </a:rPr>
              <a:t>Change the ‘mean’ number to a different multiple of 10.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2222835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can you calculate the answer?</a:t>
            </a:r>
            <a:br>
              <a:rPr lang="en-GB" dirty="0">
                <a:effectLst/>
              </a:rPr>
            </a:br>
            <a:r>
              <a:rPr lang="en-GB" dirty="0">
                <a:effectLst/>
              </a:rPr>
              <a:t>What pattern do you notice with multiples of 10?</a:t>
            </a:r>
            <a:br>
              <a:rPr lang="en-GB" dirty="0">
                <a:effectLst/>
              </a:rPr>
            </a:br>
            <a:br>
              <a:rPr lang="en-GB" dirty="0">
                <a:effectLst/>
              </a:rPr>
            </a:br>
            <a:r>
              <a:rPr lang="en-GB" dirty="0">
                <a:effectLst/>
              </a:rPr>
              <a:t>Extension: </a:t>
            </a:r>
            <a:br>
              <a:rPr lang="en-GB" dirty="0">
                <a:effectLst/>
              </a:rPr>
            </a:br>
            <a:r>
              <a:rPr lang="en-GB" dirty="0">
                <a:effectLst/>
              </a:rPr>
              <a:t>Make cards with multiples of 10 on them, turn over the cards and say how many groups of 10 make the number on the card.</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1365085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Is it easier to find groups of 2, 5 or 10?</a:t>
            </a:r>
            <a:br>
              <a:rPr lang="en-GB" dirty="0">
                <a:effectLst/>
              </a:rPr>
            </a:br>
            <a:r>
              <a:rPr lang="en-GB" dirty="0">
                <a:effectLst/>
              </a:rPr>
              <a:t>Why is it quicker to count in groups instead of ones?</a:t>
            </a:r>
            <a:br>
              <a:rPr lang="en-GB" dirty="0">
                <a:effectLst/>
              </a:rPr>
            </a:br>
            <a:br>
              <a:rPr lang="en-GB" dirty="0">
                <a:effectLst/>
              </a:rPr>
            </a:br>
            <a:r>
              <a:rPr lang="en-GB" dirty="0">
                <a:effectLst/>
              </a:rPr>
              <a:t>Extension: </a:t>
            </a:r>
            <a:br>
              <a:rPr lang="en-GB" dirty="0">
                <a:effectLst/>
              </a:rPr>
            </a:br>
            <a:r>
              <a:rPr lang="en-GB" dirty="0">
                <a:effectLst/>
              </a:rPr>
              <a:t>Add further conditions. For example, in one photo, can you show two groups of two?</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3304254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Clr>
                <a:schemeClr val="dk1"/>
              </a:buClr>
              <a:buSzPts val="1100"/>
              <a:buFont typeface="Arial"/>
              <a:buNone/>
            </a:pPr>
            <a:r>
              <a:rPr lang="en-GB" dirty="0">
                <a:effectLst/>
              </a:rPr>
              <a:t>Key questions:</a:t>
            </a:r>
            <a:br>
              <a:rPr lang="en-GB" dirty="0">
                <a:effectLst/>
              </a:rPr>
            </a:br>
            <a:r>
              <a:rPr lang="en-GB" dirty="0">
                <a:effectLst/>
              </a:rPr>
              <a:t>How many items did you find in total?</a:t>
            </a:r>
            <a:br>
              <a:rPr lang="en-GB" dirty="0">
                <a:effectLst/>
              </a:rPr>
            </a:br>
            <a:r>
              <a:rPr lang="en-GB" dirty="0">
                <a:effectLst/>
              </a:rPr>
              <a:t>How can you group them to make them easier to count?</a:t>
            </a:r>
            <a:br>
              <a:rPr lang="en-GB" dirty="0">
                <a:effectLst/>
              </a:rPr>
            </a:br>
            <a:br>
              <a:rPr lang="en-GB" dirty="0">
                <a:effectLst/>
              </a:rPr>
            </a:br>
            <a:r>
              <a:rPr lang="en-GB" dirty="0">
                <a:effectLst/>
              </a:rPr>
              <a:t>Extension: </a:t>
            </a:r>
            <a:br>
              <a:rPr lang="en-GB" dirty="0">
                <a:effectLst/>
              </a:rPr>
            </a:br>
            <a:r>
              <a:rPr lang="en-GB" dirty="0">
                <a:effectLst/>
              </a:rPr>
              <a:t>Tell pupils to find a number of items and organise them into groups (e.g. find 40 stones and put them into groups of 10).</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15111973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5.xml"/><Relationship Id="rId7" Type="http://schemas.openxmlformats.org/officeDocument/2006/relationships/slide" Target="slide9.xml"/><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7.xml"/><Relationship Id="rId4" Type="http://schemas.openxmlformats.org/officeDocument/2006/relationships/slide" Target="slide6.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8" Type="http://schemas.openxmlformats.org/officeDocument/2006/relationships/slide" Target="slide18.xml"/><Relationship Id="rId3" Type="http://schemas.openxmlformats.org/officeDocument/2006/relationships/slide" Target="slide13.xml"/><Relationship Id="rId7" Type="http://schemas.openxmlformats.org/officeDocument/2006/relationships/slide" Target="slide17.xml"/><Relationship Id="rId2"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slide" Target="slide16.xml"/><Relationship Id="rId5" Type="http://schemas.openxmlformats.org/officeDocument/2006/relationships/slide" Target="slide15.xml"/><Relationship Id="rId4" Type="http://schemas.openxmlformats.org/officeDocument/2006/relationships/slide" Target="slide14.xml"/><Relationship Id="rId9" Type="http://schemas.openxmlformats.org/officeDocument/2006/relationships/slide" Target="slide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dirty="0"/>
              <a:t>Year 1</a:t>
            </a:r>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1684840167"/>
              </p:ext>
            </p:extLst>
          </p:nvPr>
        </p:nvGraphicFramePr>
        <p:xfrm>
          <a:off x="243275" y="1343435"/>
          <a:ext cx="11872524" cy="506476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D1DA"/>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a:t>
                      </a:r>
                      <a:r>
                        <a:rPr lang="en-GB" sz="1600" dirty="0">
                          <a:latin typeface="Century Gothic" panose="020B0502020202020204" pitchFamily="34" charset="0"/>
                          <a:ea typeface="Source Sans Pro"/>
                          <a:cs typeface="Source Sans Pro"/>
                          <a:sym typeface="Source Sans Pro"/>
                          <a:hlinkClick r:id="rId2" action="ppaction://hlinksldjump"/>
                        </a:rPr>
                        <a:t>Up the Stairs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Linking cubes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a:t>
                      </a:r>
                      <a:r>
                        <a:rPr lang="en-GB" sz="1600" dirty="0">
                          <a:latin typeface="Century Gothic" panose="020B0502020202020204" pitchFamily="34" charset="0"/>
                          <a:ea typeface="Source Sans Pro"/>
                          <a:cs typeface="Source Sans Pro"/>
                          <a:sym typeface="Source Sans Pro"/>
                          <a:hlinkClick r:id="rId3" action="ppaction://hlinksldjump"/>
                        </a:rPr>
                        <a:t>In the Two’s Band</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1 musical instrument per pupil</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1</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a:t>
                      </a:r>
                      <a:r>
                        <a:rPr lang="en-GB" sz="1600" dirty="0">
                          <a:latin typeface="Century Gothic" panose="020B0502020202020204" pitchFamily="34" charset="0"/>
                          <a:ea typeface="Source Sans Pro"/>
                          <a:cs typeface="Source Sans Pro"/>
                          <a:sym typeface="Source Sans Pro"/>
                          <a:hlinkClick r:id="rId4" action="ppaction://hlinksldjump"/>
                        </a:rPr>
                        <a:t>Race in Two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1 per pupil</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a:t>
                      </a:r>
                      <a:r>
                        <a:rPr lang="en-GB" sz="1600" dirty="0">
                          <a:latin typeface="Century Gothic" panose="020B0502020202020204" pitchFamily="34" charset="0"/>
                          <a:ea typeface="Source Sans Pro"/>
                          <a:cs typeface="Source Sans Pro"/>
                          <a:sym typeface="Source Sans Pro"/>
                          <a:hlinkClick r:id="rId5" action="ppaction://hlinksldjump"/>
                        </a:rPr>
                        <a:t>At the Zoo in Two</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a:t>
                      </a:r>
                      <a:r>
                        <a:rPr lang="en-GB" sz="1600" dirty="0">
                          <a:latin typeface="Century Gothic" panose="020B0502020202020204" pitchFamily="34" charset="0"/>
                          <a:ea typeface="Source Sans Pro"/>
                          <a:cs typeface="Source Sans Pro"/>
                          <a:sym typeface="Source Sans Pro"/>
                          <a:hlinkClick r:id="rId6" action="ppaction://hlinksldjump"/>
                        </a:rPr>
                        <a:t>The Sound of 2s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A tin/ metal container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Marbles/ counters/ coins</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a:t>
                      </a:r>
                      <a:r>
                        <a:rPr lang="en-GB" sz="1600" dirty="0">
                          <a:latin typeface="Century Gothic" panose="020B0502020202020204" pitchFamily="34" charset="0"/>
                          <a:ea typeface="Source Sans Pro"/>
                          <a:cs typeface="Source Sans Pro"/>
                          <a:sym typeface="Source Sans Pro"/>
                          <a:hlinkClick r:id="rId7" action="ppaction://hlinksldjump"/>
                        </a:rPr>
                        <a:t>Three Fives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2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10 counter of one colour per pupil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a:t>
                      </a:r>
                      <a:r>
                        <a:rPr lang="en-GB" sz="1600" dirty="0">
                          <a:latin typeface="Century Gothic" panose="020B0502020202020204" pitchFamily="34" charset="0"/>
                          <a:ea typeface="Source Sans Pro"/>
                          <a:cs typeface="Source Sans Pro"/>
                          <a:sym typeface="Source Sans Pro"/>
                          <a:hlinkClick r:id="rId8" action="ppaction://hlinksldjump"/>
                        </a:rPr>
                        <a:t>Make the Fives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Large number of items (e.g. cubes/ counters)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a:t>
                      </a:r>
                      <a:r>
                        <a:rPr lang="en-GB" sz="1600" dirty="0">
                          <a:latin typeface="Century Gothic" panose="020B0502020202020204" pitchFamily="34" charset="0"/>
                          <a:ea typeface="Source Sans Pro"/>
                          <a:cs typeface="Source Sans Pro"/>
                          <a:sym typeface="Source Sans Pro"/>
                          <a:hlinkClick r:id="rId9" action="ppaction://hlinksldjump"/>
                        </a:rPr>
                        <a:t>Fives Tennis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12825751"/>
              </p:ext>
            </p:extLst>
          </p:nvPr>
        </p:nvGraphicFramePr>
        <p:xfrm>
          <a:off x="243275" y="1343435"/>
          <a:ext cx="11872524" cy="481076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FD1DA"/>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a:t>
                      </a:r>
                      <a:r>
                        <a:rPr lang="en-GB" sz="1600" dirty="0">
                          <a:latin typeface="Century Gothic" panose="020B0502020202020204" pitchFamily="34" charset="0"/>
                          <a:ea typeface="Source Sans Pro"/>
                          <a:cs typeface="Source Sans Pro"/>
                          <a:sym typeface="Source Sans Pro"/>
                          <a:hlinkClick r:id="rId2" action="ppaction://hlinksldjump"/>
                        </a:rPr>
                        <a:t>5s Blast Off</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a:t>
                      </a:r>
                      <a:r>
                        <a:rPr lang="en-GB" sz="1600" dirty="0">
                          <a:latin typeface="Century Gothic" panose="020B0502020202020204" pitchFamily="34" charset="0"/>
                          <a:ea typeface="Source Sans Pro"/>
                          <a:cs typeface="Source Sans Pro"/>
                          <a:sym typeface="Source Sans Pro"/>
                          <a:hlinkClick r:id="rId3" action="ppaction://hlinksldjump"/>
                        </a:rPr>
                        <a:t>Hoop the Fives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Hoops</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Large area</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3 per team</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a:t>
                      </a:r>
                      <a:r>
                        <a:rPr lang="en-GB" sz="1600" dirty="0">
                          <a:latin typeface="Century Gothic" panose="020B0502020202020204" pitchFamily="34" charset="0"/>
                          <a:ea typeface="Source Sans Pro"/>
                          <a:cs typeface="Source Sans Pro"/>
                          <a:sym typeface="Source Sans Pro"/>
                          <a:hlinkClick r:id="rId4" action="ppaction://hlinksldjump"/>
                        </a:rPr>
                        <a:t>Sticks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Link cubes </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a:t>
                      </a:r>
                      <a:r>
                        <a:rPr lang="en-GB" sz="1600" dirty="0">
                          <a:latin typeface="Century Gothic" panose="020B0502020202020204" pitchFamily="34" charset="0"/>
                          <a:ea typeface="Source Sans Pro"/>
                          <a:cs typeface="Source Sans Pro"/>
                          <a:sym typeface="Source Sans Pro"/>
                          <a:hlinkClick r:id="rId5" action="ppaction://hlinksldjump"/>
                        </a:rPr>
                        <a:t>Fives in the Forest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4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a:t>
                      </a:r>
                      <a:r>
                        <a:rPr lang="en-GB" sz="1600" dirty="0">
                          <a:latin typeface="Century Gothic" panose="020B0502020202020204" pitchFamily="34" charset="0"/>
                          <a:ea typeface="Source Sans Pro"/>
                          <a:cs typeface="Source Sans Pro"/>
                          <a:sym typeface="Source Sans Pro"/>
                          <a:hlinkClick r:id="rId6" action="ppaction://hlinksldjump"/>
                        </a:rPr>
                        <a:t>Mean 90</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a:t>
                      </a:r>
                      <a:r>
                        <a:rPr lang="en-GB" sz="1600" dirty="0">
                          <a:latin typeface="Century Gothic" panose="020B0502020202020204" pitchFamily="34" charset="0"/>
                          <a:ea typeface="Source Sans Pro"/>
                          <a:cs typeface="Source Sans Pro"/>
                          <a:sym typeface="Source Sans Pro"/>
                          <a:hlinkClick r:id="rId7" action="ppaction://hlinksldjump"/>
                        </a:rPr>
                        <a:t>Speedy Tens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3 per pair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a:t>
                      </a:r>
                      <a:r>
                        <a:rPr lang="en-GB" sz="1600" dirty="0">
                          <a:latin typeface="Century Gothic" panose="020B0502020202020204" pitchFamily="34" charset="0"/>
                          <a:ea typeface="Source Sans Pro"/>
                          <a:cs typeface="Source Sans Pro"/>
                          <a:sym typeface="Source Sans Pro"/>
                          <a:hlinkClick r:id="rId8" action="ppaction://hlinksldjump"/>
                        </a:rPr>
                        <a:t>2s, 5s and 10s Out and About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(If available) camera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a:t>
                      </a:r>
                      <a:r>
                        <a:rPr lang="en-GB" sz="1600" dirty="0">
                          <a:latin typeface="Century Gothic" panose="020B0502020202020204" pitchFamily="34" charset="0"/>
                          <a:ea typeface="Source Sans Pro"/>
                          <a:cs typeface="Source Sans Pro"/>
                          <a:sym typeface="Source Sans Pro"/>
                          <a:hlinkClick r:id="rId9" action="ppaction://hlinksldjump"/>
                        </a:rPr>
                        <a:t>Group It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B4BC47-F5AA-F54A-A53A-BFB444514423}"/>
              </a:ext>
            </a:extLst>
          </p:cNvPr>
          <p:cNvSpPr>
            <a:spLocks noGrp="1"/>
          </p:cNvSpPr>
          <p:nvPr>
            <p:ph sz="quarter" idx="12"/>
          </p:nvPr>
        </p:nvSpPr>
        <p:spPr/>
        <p:txBody>
          <a:bodyPr/>
          <a:lstStyle/>
          <a:p>
            <a:r>
              <a:rPr lang="en-GB" b="1" dirty="0"/>
              <a:t>Focus: </a:t>
            </a:r>
            <a:r>
              <a:rPr lang="en-GB" dirty="0"/>
              <a:t>Counting in multiples of 2.</a:t>
            </a:r>
          </a:p>
          <a:p>
            <a:r>
              <a:rPr lang="en-GB" b="1" dirty="0"/>
              <a:t>Aim: </a:t>
            </a:r>
            <a:r>
              <a:rPr lang="en-GB" dirty="0"/>
              <a:t>Make a staircase using multiples of 2. </a:t>
            </a:r>
          </a:p>
          <a:p>
            <a:r>
              <a:rPr lang="en-GB" b="1" dirty="0"/>
              <a:t>You will need: </a:t>
            </a:r>
            <a:r>
              <a:rPr lang="en-GB" dirty="0"/>
              <a:t>Linking cubes</a:t>
            </a:r>
          </a:p>
          <a:p>
            <a:r>
              <a:rPr lang="en-GB" b="1" dirty="0"/>
              <a:t>Instructions: </a:t>
            </a:r>
          </a:p>
          <a:p>
            <a:pPr marL="457200" indent="-457200">
              <a:buAutoNum type="arabicParenR"/>
            </a:pPr>
            <a:r>
              <a:rPr lang="en-GB" dirty="0"/>
              <a:t>Make the staircase shown using 2 cubes, then 4 cubes then 6 cubes.</a:t>
            </a:r>
          </a:p>
          <a:p>
            <a:pPr marL="457200" indent="-457200">
              <a:buAutoNum type="arabicParenR"/>
            </a:pPr>
            <a:r>
              <a:rPr lang="en-GB" dirty="0"/>
              <a:t>Carry on building the staircase. Can you say the multiples of two shown by the staircase? </a:t>
            </a:r>
          </a:p>
        </p:txBody>
      </p:sp>
      <p:sp>
        <p:nvSpPr>
          <p:cNvPr id="3" name="Content Placeholder 2">
            <a:extLst>
              <a:ext uri="{FF2B5EF4-FFF2-40B4-BE49-F238E27FC236}">
                <a16:creationId xmlns:a16="http://schemas.microsoft.com/office/drawing/2014/main" id="{3814C6C7-EBFE-B542-B83B-CB03E5198F02}"/>
              </a:ext>
            </a:extLst>
          </p:cNvPr>
          <p:cNvSpPr>
            <a:spLocks noGrp="1"/>
          </p:cNvSpPr>
          <p:nvPr>
            <p:ph sz="quarter" idx="10"/>
          </p:nvPr>
        </p:nvSpPr>
        <p:spPr/>
        <p:txBody>
          <a:bodyPr/>
          <a:lstStyle/>
          <a:p>
            <a:r>
              <a:rPr lang="en-GB" dirty="0"/>
              <a:t>Up the Stairs</a:t>
            </a:r>
          </a:p>
        </p:txBody>
      </p:sp>
      <p:sp>
        <p:nvSpPr>
          <p:cNvPr id="5" name="Rounded Rectangle 4">
            <a:extLst>
              <a:ext uri="{FF2B5EF4-FFF2-40B4-BE49-F238E27FC236}">
                <a16:creationId xmlns:a16="http://schemas.microsoft.com/office/drawing/2014/main" id="{58E894FF-7929-064A-86C0-36442AD24BF6}"/>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 Pairs</a:t>
            </a:r>
          </a:p>
        </p:txBody>
      </p:sp>
    </p:spTree>
    <p:extLst>
      <p:ext uri="{BB962C8B-B14F-4D97-AF65-F5344CB8AC3E}">
        <p14:creationId xmlns:p14="http://schemas.microsoft.com/office/powerpoint/2010/main" val="594881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B4BC47-F5AA-F54A-A53A-BFB444514423}"/>
              </a:ext>
            </a:extLst>
          </p:cNvPr>
          <p:cNvSpPr>
            <a:spLocks noGrp="1"/>
          </p:cNvSpPr>
          <p:nvPr>
            <p:ph sz="quarter" idx="12"/>
          </p:nvPr>
        </p:nvSpPr>
        <p:spPr>
          <a:xfrm>
            <a:off x="263027" y="1381328"/>
            <a:ext cx="8493700" cy="5161712"/>
          </a:xfrm>
        </p:spPr>
        <p:txBody>
          <a:bodyPr/>
          <a:lstStyle/>
          <a:p>
            <a:r>
              <a:rPr lang="en-GB" b="1" dirty="0"/>
              <a:t>Focus: </a:t>
            </a:r>
            <a:r>
              <a:rPr lang="en-GB" dirty="0"/>
              <a:t>Counting in and recognising multiples of 2.</a:t>
            </a:r>
          </a:p>
          <a:p>
            <a:r>
              <a:rPr lang="en-GB" b="1" dirty="0"/>
              <a:t>Aim:  </a:t>
            </a:r>
            <a:r>
              <a:rPr lang="en-GB" dirty="0"/>
              <a:t>Make music while counting in twos.</a:t>
            </a:r>
          </a:p>
          <a:p>
            <a:r>
              <a:rPr lang="en-GB" b="1" dirty="0"/>
              <a:t>You will need: </a:t>
            </a:r>
            <a:r>
              <a:rPr lang="en-GB" dirty="0"/>
              <a:t>One musical instrument each, resource 1</a:t>
            </a:r>
          </a:p>
          <a:p>
            <a:r>
              <a:rPr lang="en-GB" b="1" dirty="0"/>
              <a:t>Instructions: </a:t>
            </a:r>
          </a:p>
          <a:p>
            <a:pPr marL="342900" indent="-342900">
              <a:buFont typeface="+mj-lt"/>
              <a:buAutoNum type="arabicParenR"/>
            </a:pPr>
            <a:r>
              <a:rPr lang="en-GB" dirty="0"/>
              <a:t>We are going to count together in multiples of 2 from 0 to 20. </a:t>
            </a:r>
          </a:p>
          <a:p>
            <a:pPr marL="342900" indent="-342900">
              <a:buFont typeface="+mj-lt"/>
              <a:buAutoNum type="arabicParenR"/>
            </a:pPr>
            <a:r>
              <a:rPr lang="en-GB" dirty="0"/>
              <a:t>Take one musical instrument and one card each.</a:t>
            </a:r>
          </a:p>
          <a:p>
            <a:pPr marL="342900" indent="-342900">
              <a:buFont typeface="+mj-lt"/>
              <a:buAutoNum type="arabicParenR"/>
            </a:pPr>
            <a:r>
              <a:rPr lang="en-GB" dirty="0"/>
              <a:t>We are going to count in multiples of 2 again. This time when we count, if we say your number, play your musical instrument instead. </a:t>
            </a:r>
          </a:p>
        </p:txBody>
      </p:sp>
      <p:sp>
        <p:nvSpPr>
          <p:cNvPr id="3" name="Content Placeholder 2">
            <a:extLst>
              <a:ext uri="{FF2B5EF4-FFF2-40B4-BE49-F238E27FC236}">
                <a16:creationId xmlns:a16="http://schemas.microsoft.com/office/drawing/2014/main" id="{3814C6C7-EBFE-B542-B83B-CB03E5198F02}"/>
              </a:ext>
            </a:extLst>
          </p:cNvPr>
          <p:cNvSpPr>
            <a:spLocks noGrp="1"/>
          </p:cNvSpPr>
          <p:nvPr>
            <p:ph sz="quarter" idx="10"/>
          </p:nvPr>
        </p:nvSpPr>
        <p:spPr/>
        <p:txBody>
          <a:bodyPr/>
          <a:lstStyle/>
          <a:p>
            <a:r>
              <a:rPr lang="en-GB" dirty="0"/>
              <a:t>In the Two’s Band</a:t>
            </a:r>
          </a:p>
        </p:txBody>
      </p:sp>
      <p:sp>
        <p:nvSpPr>
          <p:cNvPr id="5" name="Rounded Rectangle 4">
            <a:extLst>
              <a:ext uri="{FF2B5EF4-FFF2-40B4-BE49-F238E27FC236}">
                <a16:creationId xmlns:a16="http://schemas.microsoft.com/office/drawing/2014/main" id="{58E894FF-7929-064A-86C0-36442AD24BF6}"/>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
        <p:nvSpPr>
          <p:cNvPr id="6" name="Rounded Rectangle 5">
            <a:extLst>
              <a:ext uri="{FF2B5EF4-FFF2-40B4-BE49-F238E27FC236}">
                <a16:creationId xmlns:a16="http://schemas.microsoft.com/office/drawing/2014/main" id="{96A7ACA2-71DE-5345-A8BD-F5568E46B9AE}"/>
              </a:ext>
            </a:extLst>
          </p:cNvPr>
          <p:cNvSpPr/>
          <p:nvPr/>
        </p:nvSpPr>
        <p:spPr>
          <a:xfrm>
            <a:off x="8756726" y="1662064"/>
            <a:ext cx="3243188" cy="2339781"/>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I have the number 6.</a:t>
            </a:r>
          </a:p>
          <a:p>
            <a:pPr>
              <a:lnSpc>
                <a:spcPct val="150000"/>
              </a:lnSpc>
            </a:pPr>
            <a:r>
              <a:rPr lang="en-GB" sz="1600" dirty="0">
                <a:solidFill>
                  <a:srgbClr val="222222"/>
                </a:solidFill>
                <a:latin typeface="Century Gothic" panose="020B0502020202020204" pitchFamily="34" charset="0"/>
              </a:rPr>
              <a:t>We all say:</a:t>
            </a:r>
          </a:p>
          <a:p>
            <a:pPr>
              <a:lnSpc>
                <a:spcPct val="150000"/>
              </a:lnSpc>
            </a:pPr>
            <a:r>
              <a:rPr lang="en-GB" sz="1600" dirty="0">
                <a:solidFill>
                  <a:srgbClr val="222222"/>
                </a:solidFill>
                <a:latin typeface="Century Gothic" panose="020B0502020202020204" pitchFamily="34" charset="0"/>
              </a:rPr>
              <a:t>0, 2, 4, I play my instrument instead of saying 6, 8, 10</a:t>
            </a:r>
          </a:p>
          <a:p>
            <a:pPr algn="ctr"/>
            <a:endParaRPr lang="en-GB" sz="1600" dirty="0">
              <a:solidFill>
                <a:srgbClr val="222222"/>
              </a:solidFill>
              <a:latin typeface="Century Gothic" panose="020B0502020202020204" pitchFamily="34" charset="0"/>
            </a:endParaRPr>
          </a:p>
        </p:txBody>
      </p:sp>
    </p:spTree>
    <p:extLst>
      <p:ext uri="{BB962C8B-B14F-4D97-AF65-F5344CB8AC3E}">
        <p14:creationId xmlns:p14="http://schemas.microsoft.com/office/powerpoint/2010/main" val="3682721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B4BC47-F5AA-F54A-A53A-BFB444514423}"/>
              </a:ext>
            </a:extLst>
          </p:cNvPr>
          <p:cNvSpPr>
            <a:spLocks noGrp="1"/>
          </p:cNvSpPr>
          <p:nvPr>
            <p:ph sz="quarter" idx="12"/>
          </p:nvPr>
        </p:nvSpPr>
        <p:spPr/>
        <p:txBody>
          <a:bodyPr/>
          <a:lstStyle/>
          <a:p>
            <a:r>
              <a:rPr lang="en-GB" b="1" dirty="0"/>
              <a:t>Focus: </a:t>
            </a:r>
            <a:r>
              <a:rPr lang="en-GB" dirty="0"/>
              <a:t>Counting in and recognising multiples of 2.</a:t>
            </a:r>
          </a:p>
          <a:p>
            <a:r>
              <a:rPr lang="en-GB" b="1" dirty="0"/>
              <a:t>Aim: </a:t>
            </a:r>
            <a:r>
              <a:rPr lang="en-GB" dirty="0"/>
              <a:t>Get the most cards.</a:t>
            </a:r>
          </a:p>
          <a:p>
            <a:r>
              <a:rPr lang="en-GB" b="1" dirty="0"/>
              <a:t>You will need: </a:t>
            </a:r>
            <a:r>
              <a:rPr lang="en-GB" dirty="0"/>
              <a:t>One set of resource 1 per pair</a:t>
            </a:r>
          </a:p>
          <a:p>
            <a:r>
              <a:rPr lang="en-GB" b="1" dirty="0"/>
              <a:t>Instructions: </a:t>
            </a:r>
          </a:p>
          <a:p>
            <a:pPr marL="342900" indent="-342900">
              <a:buFont typeface="+mj-lt"/>
              <a:buAutoNum type="arabicParenR"/>
            </a:pPr>
            <a:r>
              <a:rPr lang="en-GB" dirty="0"/>
              <a:t>Your teacher will put you into pairs and give you one set of cards.</a:t>
            </a:r>
          </a:p>
          <a:p>
            <a:pPr marL="342900" indent="-342900">
              <a:buFont typeface="+mj-lt"/>
              <a:buAutoNum type="arabicParenR"/>
            </a:pPr>
            <a:r>
              <a:rPr lang="en-GB" dirty="0"/>
              <a:t>Take it in turns to turn over a card. </a:t>
            </a:r>
          </a:p>
          <a:p>
            <a:pPr marL="342900" indent="-342900">
              <a:buFont typeface="+mj-lt"/>
              <a:buAutoNum type="arabicParenR"/>
            </a:pPr>
            <a:r>
              <a:rPr lang="en-GB" dirty="0"/>
              <a:t>Count in twos from 0 until you reach the number on the card - the person who reaches the target number first wins the card. </a:t>
            </a:r>
          </a:p>
          <a:p>
            <a:pPr marL="342900" indent="-342900">
              <a:buFont typeface="+mj-lt"/>
              <a:buAutoNum type="arabicParenR"/>
            </a:pPr>
            <a:r>
              <a:rPr lang="en-GB" dirty="0"/>
              <a:t>Keep playing until all the cards have been won. Whoever has the most cards wins. </a:t>
            </a:r>
          </a:p>
        </p:txBody>
      </p:sp>
      <p:sp>
        <p:nvSpPr>
          <p:cNvPr id="3" name="Content Placeholder 2">
            <a:extLst>
              <a:ext uri="{FF2B5EF4-FFF2-40B4-BE49-F238E27FC236}">
                <a16:creationId xmlns:a16="http://schemas.microsoft.com/office/drawing/2014/main" id="{3814C6C7-EBFE-B542-B83B-CB03E5198F02}"/>
              </a:ext>
            </a:extLst>
          </p:cNvPr>
          <p:cNvSpPr>
            <a:spLocks noGrp="1"/>
          </p:cNvSpPr>
          <p:nvPr>
            <p:ph sz="quarter" idx="10"/>
          </p:nvPr>
        </p:nvSpPr>
        <p:spPr/>
        <p:txBody>
          <a:bodyPr>
            <a:normAutofit/>
          </a:bodyPr>
          <a:lstStyle/>
          <a:p>
            <a:pPr marL="0" marR="0" lvl="0" indent="0" algn="l" rtl="0">
              <a:spcBef>
                <a:spcPts val="0"/>
              </a:spcBef>
              <a:spcAft>
                <a:spcPts val="0"/>
              </a:spcAft>
              <a:buNone/>
            </a:pPr>
            <a:r>
              <a:rPr lang="en-GB" dirty="0">
                <a:solidFill>
                  <a:schemeClr val="dk1"/>
                </a:solidFill>
                <a:ea typeface="Source Sans Pro"/>
                <a:cs typeface="Source Sans Pro"/>
                <a:sym typeface="Source Sans Pro"/>
              </a:rPr>
              <a:t>Race in Two</a:t>
            </a:r>
            <a:endParaRPr lang="en-GB" dirty="0"/>
          </a:p>
        </p:txBody>
      </p:sp>
      <p:sp>
        <p:nvSpPr>
          <p:cNvPr id="5" name="Rounded Rectangle 4">
            <a:extLst>
              <a:ext uri="{FF2B5EF4-FFF2-40B4-BE49-F238E27FC236}">
                <a16:creationId xmlns:a16="http://schemas.microsoft.com/office/drawing/2014/main" id="{58E894FF-7929-064A-86C0-36442AD24BF6}"/>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1134046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7443111-6B51-A040-821A-1C68B2780C91}"/>
              </a:ext>
            </a:extLst>
          </p:cNvPr>
          <p:cNvSpPr>
            <a:spLocks noGrp="1"/>
          </p:cNvSpPr>
          <p:nvPr>
            <p:ph sz="quarter" idx="12"/>
          </p:nvPr>
        </p:nvSpPr>
        <p:spPr/>
        <p:txBody>
          <a:bodyPr/>
          <a:lstStyle/>
          <a:p>
            <a:r>
              <a:rPr lang="en-GB" b="1" dirty="0"/>
              <a:t>Focus: </a:t>
            </a:r>
            <a:r>
              <a:rPr lang="en-GB" dirty="0"/>
              <a:t>Counting in and recognising multiples of 2.</a:t>
            </a:r>
          </a:p>
          <a:p>
            <a:r>
              <a:rPr lang="en-GB" b="1" dirty="0"/>
              <a:t>Aim: </a:t>
            </a:r>
            <a:r>
              <a:rPr lang="en-GB" dirty="0"/>
              <a:t>Find out how many kangaroos each person has seen. </a:t>
            </a:r>
          </a:p>
          <a:p>
            <a:r>
              <a:rPr lang="en-GB" b="1" dirty="0"/>
              <a:t>Instructions: </a:t>
            </a:r>
          </a:p>
          <a:p>
            <a:r>
              <a:rPr lang="en-GB" dirty="0"/>
              <a:t>Can you work out how many kangaroos each child has seen? </a:t>
            </a:r>
          </a:p>
          <a:p>
            <a:pPr marL="285750" indent="-285750">
              <a:buFont typeface="Arial" panose="020B0604020202020204" pitchFamily="34" charset="0"/>
              <a:buChar char="•"/>
            </a:pPr>
            <a:r>
              <a:rPr lang="en-GB" dirty="0"/>
              <a:t>Kian counts eight legs in the kangaroo area.</a:t>
            </a:r>
          </a:p>
          <a:p>
            <a:pPr marL="285750" indent="-285750">
              <a:buFont typeface="Arial" panose="020B0604020202020204" pitchFamily="34" charset="0"/>
              <a:buChar char="•"/>
            </a:pPr>
            <a:r>
              <a:rPr lang="en-GB" dirty="0"/>
              <a:t>Hope counts 12 legs.</a:t>
            </a:r>
          </a:p>
          <a:p>
            <a:pPr marL="285750" indent="-285750">
              <a:buFont typeface="Arial" panose="020B0604020202020204" pitchFamily="34" charset="0"/>
              <a:buChar char="•"/>
            </a:pPr>
            <a:r>
              <a:rPr lang="en-GB" dirty="0" err="1"/>
              <a:t>Aina</a:t>
            </a:r>
            <a:r>
              <a:rPr lang="en-GB" dirty="0"/>
              <a:t> counts 20 legs.</a:t>
            </a:r>
          </a:p>
        </p:txBody>
      </p:sp>
      <p:sp>
        <p:nvSpPr>
          <p:cNvPr id="3" name="Content Placeholder 2">
            <a:extLst>
              <a:ext uri="{FF2B5EF4-FFF2-40B4-BE49-F238E27FC236}">
                <a16:creationId xmlns:a16="http://schemas.microsoft.com/office/drawing/2014/main" id="{77B0D21E-3F6B-5643-B2CD-1929E0A1ED20}"/>
              </a:ext>
            </a:extLst>
          </p:cNvPr>
          <p:cNvSpPr>
            <a:spLocks noGrp="1"/>
          </p:cNvSpPr>
          <p:nvPr>
            <p:ph sz="quarter" idx="10"/>
          </p:nvPr>
        </p:nvSpPr>
        <p:spPr/>
        <p:txBody>
          <a:bodyPr/>
          <a:lstStyle/>
          <a:p>
            <a:r>
              <a:rPr lang="en-GB" dirty="0"/>
              <a:t>At the Zoo in Two</a:t>
            </a:r>
          </a:p>
        </p:txBody>
      </p:sp>
      <p:sp>
        <p:nvSpPr>
          <p:cNvPr id="4" name="Rounded Rectangle 3">
            <a:extLst>
              <a:ext uri="{FF2B5EF4-FFF2-40B4-BE49-F238E27FC236}">
                <a16:creationId xmlns:a16="http://schemas.microsoft.com/office/drawing/2014/main" id="{4F3896AF-BE70-A248-8D21-8C270022DBE7}"/>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a:t>
            </a:r>
          </a:p>
        </p:txBody>
      </p:sp>
    </p:spTree>
    <p:extLst>
      <p:ext uri="{BB962C8B-B14F-4D97-AF65-F5344CB8AC3E}">
        <p14:creationId xmlns:p14="http://schemas.microsoft.com/office/powerpoint/2010/main" val="3021504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62FA9D6-7637-AA4A-A703-D9FE6916BC22}"/>
              </a:ext>
            </a:extLst>
          </p:cNvPr>
          <p:cNvSpPr>
            <a:spLocks noGrp="1"/>
          </p:cNvSpPr>
          <p:nvPr>
            <p:ph sz="quarter" idx="12"/>
          </p:nvPr>
        </p:nvSpPr>
        <p:spPr/>
        <p:txBody>
          <a:bodyPr/>
          <a:lstStyle/>
          <a:p>
            <a:r>
              <a:rPr lang="en-GB" b="1" dirty="0"/>
              <a:t>Focus: </a:t>
            </a:r>
            <a:r>
              <a:rPr lang="en-GB" dirty="0"/>
              <a:t>Counting in and recognising multiples of 2.</a:t>
            </a:r>
          </a:p>
          <a:p>
            <a:r>
              <a:rPr lang="en-GB" b="1" dirty="0"/>
              <a:t>Aim: </a:t>
            </a:r>
            <a:r>
              <a:rPr lang="en-GB" dirty="0"/>
              <a:t>Count the total number of points your teacher adds to the tin. </a:t>
            </a:r>
          </a:p>
          <a:p>
            <a:r>
              <a:rPr lang="en-GB" b="1" dirty="0"/>
              <a:t>You will need: </a:t>
            </a:r>
            <a:r>
              <a:rPr lang="en-GB" dirty="0"/>
              <a:t>Tin or a metal container; marbles, counters or coins; mini whiteboards</a:t>
            </a:r>
          </a:p>
          <a:p>
            <a:r>
              <a:rPr lang="en-GB" b="1" dirty="0"/>
              <a:t>Instructions: </a:t>
            </a:r>
          </a:p>
          <a:p>
            <a:pPr marL="342900" indent="-342900">
              <a:buFont typeface="+mj-lt"/>
              <a:buAutoNum type="arabicParenR"/>
            </a:pPr>
            <a:r>
              <a:rPr lang="en-GB" dirty="0"/>
              <a:t>Close your eyes. </a:t>
            </a:r>
          </a:p>
          <a:p>
            <a:pPr marL="342900" indent="-342900">
              <a:buFont typeface="+mj-lt"/>
              <a:buAutoNum type="arabicParenR"/>
            </a:pPr>
            <a:r>
              <a:rPr lang="en-GB" dirty="0"/>
              <a:t>Whenever you hear an item dropping into the tin, it is worth two points. </a:t>
            </a:r>
          </a:p>
          <a:p>
            <a:pPr marL="342900" indent="-342900">
              <a:buFont typeface="+mj-lt"/>
              <a:buAutoNum type="arabicParenR"/>
            </a:pPr>
            <a:r>
              <a:rPr lang="en-GB" dirty="0"/>
              <a:t>Listen carefully and count the total points. </a:t>
            </a:r>
          </a:p>
          <a:p>
            <a:pPr marL="342900" indent="-342900">
              <a:buFont typeface="+mj-lt"/>
              <a:buAutoNum type="arabicParenR"/>
            </a:pPr>
            <a:r>
              <a:rPr lang="en-GB" dirty="0"/>
              <a:t>When you are told to, open your eyes and write on your whiteboards the number of points that were added to the tin. </a:t>
            </a:r>
          </a:p>
        </p:txBody>
      </p:sp>
      <p:sp>
        <p:nvSpPr>
          <p:cNvPr id="3" name="Content Placeholder 2">
            <a:extLst>
              <a:ext uri="{FF2B5EF4-FFF2-40B4-BE49-F238E27FC236}">
                <a16:creationId xmlns:a16="http://schemas.microsoft.com/office/drawing/2014/main" id="{46D53BEE-E7B2-724E-863F-EED2213E1F76}"/>
              </a:ext>
            </a:extLst>
          </p:cNvPr>
          <p:cNvSpPr>
            <a:spLocks noGrp="1"/>
          </p:cNvSpPr>
          <p:nvPr>
            <p:ph sz="quarter" idx="10"/>
          </p:nvPr>
        </p:nvSpPr>
        <p:spPr/>
        <p:txBody>
          <a:bodyPr/>
          <a:lstStyle/>
          <a:p>
            <a:r>
              <a:rPr lang="en-GB" dirty="0"/>
              <a:t>The Sound of 2s</a:t>
            </a:r>
          </a:p>
        </p:txBody>
      </p:sp>
      <p:sp>
        <p:nvSpPr>
          <p:cNvPr id="4" name="Rounded Rectangle 3">
            <a:extLst>
              <a:ext uri="{FF2B5EF4-FFF2-40B4-BE49-F238E27FC236}">
                <a16:creationId xmlns:a16="http://schemas.microsoft.com/office/drawing/2014/main" id="{9BAE55B1-7F67-7843-92E8-E59B3BE15D61}"/>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Tree>
    <p:extLst>
      <p:ext uri="{BB962C8B-B14F-4D97-AF65-F5344CB8AC3E}">
        <p14:creationId xmlns:p14="http://schemas.microsoft.com/office/powerpoint/2010/main" val="2625602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D95B488-EC2F-6641-B2B3-21DCE9007414}"/>
              </a:ext>
            </a:extLst>
          </p:cNvPr>
          <p:cNvSpPr>
            <a:spLocks noGrp="1"/>
          </p:cNvSpPr>
          <p:nvPr>
            <p:ph sz="quarter" idx="12"/>
          </p:nvPr>
        </p:nvSpPr>
        <p:spPr/>
        <p:txBody>
          <a:bodyPr/>
          <a:lstStyle/>
          <a:p>
            <a:r>
              <a:rPr lang="en-GB" b="1" dirty="0"/>
              <a:t>Focus: </a:t>
            </a:r>
            <a:r>
              <a:rPr lang="en-GB" dirty="0"/>
              <a:t>Counting in and recognising multiples of 5.</a:t>
            </a:r>
          </a:p>
          <a:p>
            <a:r>
              <a:rPr lang="en-GB" b="1" dirty="0"/>
              <a:t>Aim: </a:t>
            </a:r>
            <a:r>
              <a:rPr lang="en-GB" dirty="0"/>
              <a:t>Put three of your counters in a row on the grid.</a:t>
            </a:r>
          </a:p>
          <a:p>
            <a:r>
              <a:rPr lang="en-GB" b="1" dirty="0"/>
              <a:t>You will need: </a:t>
            </a:r>
            <a:r>
              <a:rPr lang="en-GB" dirty="0"/>
              <a:t>One copy of resource 2 per pair; 10 counters of one colour each</a:t>
            </a:r>
          </a:p>
          <a:p>
            <a:r>
              <a:rPr lang="en-GB" b="1" dirty="0"/>
              <a:t>Instructions: </a:t>
            </a:r>
          </a:p>
          <a:p>
            <a:pPr marL="342900" indent="-342900">
              <a:buFont typeface="+mj-lt"/>
              <a:buAutoNum type="arabicParenR"/>
            </a:pPr>
            <a:r>
              <a:rPr lang="en-GB" dirty="0"/>
              <a:t>To place a counter, point to a number on the sheet and count to the number in fives out loud. </a:t>
            </a:r>
          </a:p>
          <a:p>
            <a:pPr marL="342900" indent="-342900">
              <a:buFont typeface="+mj-lt"/>
              <a:buAutoNum type="arabicParenR"/>
            </a:pPr>
            <a:r>
              <a:rPr lang="en-GB" dirty="0"/>
              <a:t>If you count correctly, you get to place your counter. </a:t>
            </a:r>
          </a:p>
          <a:p>
            <a:pPr marL="342900" indent="-342900">
              <a:buFont typeface="+mj-lt"/>
              <a:buAutoNum type="arabicParenR"/>
            </a:pPr>
            <a:r>
              <a:rPr lang="en-GB" dirty="0"/>
              <a:t>If your partner spots a mistake in your counting, you cannot place a counter. </a:t>
            </a:r>
          </a:p>
          <a:p>
            <a:pPr marL="342900" indent="-342900">
              <a:buFont typeface="+mj-lt"/>
              <a:buAutoNum type="arabicParenR"/>
            </a:pPr>
            <a:r>
              <a:rPr lang="en-GB" dirty="0"/>
              <a:t>Take it in turns to try to place a counter until one of you has three in a row. </a:t>
            </a:r>
          </a:p>
        </p:txBody>
      </p:sp>
      <p:sp>
        <p:nvSpPr>
          <p:cNvPr id="3" name="Content Placeholder 2">
            <a:extLst>
              <a:ext uri="{FF2B5EF4-FFF2-40B4-BE49-F238E27FC236}">
                <a16:creationId xmlns:a16="http://schemas.microsoft.com/office/drawing/2014/main" id="{25B2C08B-92FC-C44B-9255-0A180BA45A55}"/>
              </a:ext>
            </a:extLst>
          </p:cNvPr>
          <p:cNvSpPr>
            <a:spLocks noGrp="1"/>
          </p:cNvSpPr>
          <p:nvPr>
            <p:ph sz="quarter" idx="10"/>
          </p:nvPr>
        </p:nvSpPr>
        <p:spPr/>
        <p:txBody>
          <a:bodyPr/>
          <a:lstStyle/>
          <a:p>
            <a:r>
              <a:rPr lang="en-GB" dirty="0"/>
              <a:t>Three Fives</a:t>
            </a:r>
          </a:p>
        </p:txBody>
      </p:sp>
      <p:sp>
        <p:nvSpPr>
          <p:cNvPr id="4" name="Rounded Rectangle 3">
            <a:extLst>
              <a:ext uri="{FF2B5EF4-FFF2-40B4-BE49-F238E27FC236}">
                <a16:creationId xmlns:a16="http://schemas.microsoft.com/office/drawing/2014/main" id="{292609D2-F8A1-A445-8875-4DFB213CA127}"/>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11584986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E69E6A2-4B53-344A-B5CC-68A9D63EC269}"/>
              </a:ext>
            </a:extLst>
          </p:cNvPr>
          <p:cNvSpPr>
            <a:spLocks noGrp="1"/>
          </p:cNvSpPr>
          <p:nvPr>
            <p:ph sz="quarter" idx="12"/>
          </p:nvPr>
        </p:nvSpPr>
        <p:spPr/>
        <p:txBody>
          <a:bodyPr/>
          <a:lstStyle/>
          <a:p>
            <a:r>
              <a:rPr lang="en-GB" b="1" dirty="0"/>
              <a:t>Focus: </a:t>
            </a:r>
            <a:r>
              <a:rPr lang="en-GB" dirty="0"/>
              <a:t>Counting in and recognising multiples of 5.</a:t>
            </a:r>
          </a:p>
          <a:p>
            <a:r>
              <a:rPr lang="en-GB" b="1" dirty="0"/>
              <a:t>Aim:  </a:t>
            </a:r>
            <a:r>
              <a:rPr lang="en-GB" dirty="0"/>
              <a:t>Make the number said using groups of five.</a:t>
            </a:r>
          </a:p>
          <a:p>
            <a:r>
              <a:rPr lang="en-GB" b="1" dirty="0"/>
              <a:t>You will need: </a:t>
            </a:r>
            <a:r>
              <a:rPr lang="en-GB" dirty="0"/>
              <a:t>Large number of items e.g. cubes or counters </a:t>
            </a:r>
          </a:p>
          <a:p>
            <a:r>
              <a:rPr lang="en-GB" b="1" dirty="0"/>
              <a:t>Instructions: </a:t>
            </a:r>
          </a:p>
          <a:p>
            <a:pPr marL="342900" indent="-342900">
              <a:buFont typeface="+mj-lt"/>
              <a:buAutoNum type="arabicParenR"/>
            </a:pPr>
            <a:r>
              <a:rPr lang="en-GB" dirty="0"/>
              <a:t>Your teacher will call out a multiple of 5.</a:t>
            </a:r>
          </a:p>
          <a:p>
            <a:pPr marL="342900" indent="-342900">
              <a:buFont typeface="+mj-lt"/>
              <a:buAutoNum type="arabicParenR"/>
            </a:pPr>
            <a:r>
              <a:rPr lang="en-GB" dirty="0"/>
              <a:t>In pairs, you then need to race against the rest of the class to make the number out of your resources in groups of five. </a:t>
            </a:r>
          </a:p>
          <a:p>
            <a:pPr marL="342900" indent="-342900">
              <a:buFont typeface="+mj-lt"/>
              <a:buAutoNum type="arabicParenR"/>
            </a:pPr>
            <a:r>
              <a:rPr lang="en-GB" dirty="0"/>
              <a:t>As a class, count in fives until you get to the number, how many groups of five have you made? </a:t>
            </a:r>
          </a:p>
        </p:txBody>
      </p:sp>
      <p:sp>
        <p:nvSpPr>
          <p:cNvPr id="3" name="Content Placeholder 2">
            <a:extLst>
              <a:ext uri="{FF2B5EF4-FFF2-40B4-BE49-F238E27FC236}">
                <a16:creationId xmlns:a16="http://schemas.microsoft.com/office/drawing/2014/main" id="{66D1B88F-6271-1B42-B8A4-7D55A0795A9E}"/>
              </a:ext>
            </a:extLst>
          </p:cNvPr>
          <p:cNvSpPr>
            <a:spLocks noGrp="1"/>
          </p:cNvSpPr>
          <p:nvPr>
            <p:ph sz="quarter" idx="10"/>
          </p:nvPr>
        </p:nvSpPr>
        <p:spPr/>
        <p:txBody>
          <a:bodyPr/>
          <a:lstStyle/>
          <a:p>
            <a:r>
              <a:rPr lang="en-GB" dirty="0"/>
              <a:t>Make the Fives</a:t>
            </a:r>
          </a:p>
        </p:txBody>
      </p:sp>
      <p:sp>
        <p:nvSpPr>
          <p:cNvPr id="4" name="Rounded Rectangle 3">
            <a:extLst>
              <a:ext uri="{FF2B5EF4-FFF2-40B4-BE49-F238E27FC236}">
                <a16:creationId xmlns:a16="http://schemas.microsoft.com/office/drawing/2014/main" id="{D402DBF5-97D0-5147-9CA8-3D8CD9A0A679}"/>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011230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C56EA84-47F6-C24A-9CB1-9E26AC57A7A9}"/>
              </a:ext>
            </a:extLst>
          </p:cNvPr>
          <p:cNvSpPr>
            <a:spLocks noGrp="1"/>
          </p:cNvSpPr>
          <p:nvPr>
            <p:ph sz="quarter" idx="12"/>
          </p:nvPr>
        </p:nvSpPr>
        <p:spPr>
          <a:xfrm>
            <a:off x="263027" y="1381328"/>
            <a:ext cx="8493700" cy="5161712"/>
          </a:xfrm>
        </p:spPr>
        <p:txBody>
          <a:bodyPr/>
          <a:lstStyle/>
          <a:p>
            <a:r>
              <a:rPr lang="en-GB" b="1" dirty="0"/>
              <a:t>Focus: </a:t>
            </a:r>
            <a:r>
              <a:rPr lang="en-GB" dirty="0"/>
              <a:t>Counting in and recognising multiples of 5.</a:t>
            </a:r>
          </a:p>
          <a:p>
            <a:r>
              <a:rPr lang="en-GB" b="1" dirty="0"/>
              <a:t>Aim: </a:t>
            </a:r>
            <a:r>
              <a:rPr lang="en-GB" dirty="0"/>
              <a:t>Be the first person to say 50.</a:t>
            </a:r>
          </a:p>
          <a:p>
            <a:r>
              <a:rPr lang="en-GB" b="1" dirty="0"/>
              <a:t>Instructions: </a:t>
            </a:r>
          </a:p>
          <a:p>
            <a:pPr marL="342900" indent="-342900">
              <a:buFont typeface="+mj-lt"/>
              <a:buAutoNum type="arabicParenR"/>
            </a:pPr>
            <a:r>
              <a:rPr lang="en-GB" dirty="0"/>
              <a:t>In pairs, you are going to play tennis using multiples of five instead of a ball. </a:t>
            </a:r>
          </a:p>
          <a:p>
            <a:pPr marL="342900" indent="-342900">
              <a:buFont typeface="+mj-lt"/>
              <a:buAutoNum type="arabicParenR"/>
            </a:pPr>
            <a:r>
              <a:rPr lang="en-GB" dirty="0"/>
              <a:t>One person will start by saying 0, the next person will say the next multiple of 5. Take it in turns until you reach 50 without mistakes. </a:t>
            </a:r>
          </a:p>
          <a:p>
            <a:pPr marL="342900" indent="-342900">
              <a:buFont typeface="+mj-lt"/>
              <a:buAutoNum type="arabicParenR"/>
            </a:pPr>
            <a:r>
              <a:rPr lang="en-GB" dirty="0"/>
              <a:t>If you make a mistake you’re out and your partner wins this round. </a:t>
            </a:r>
          </a:p>
          <a:p>
            <a:pPr marL="342900" indent="-342900">
              <a:buFont typeface="+mj-lt"/>
              <a:buAutoNum type="arabicParenR"/>
            </a:pPr>
            <a:r>
              <a:rPr lang="en-GB" dirty="0"/>
              <a:t>Whoever says 50 first wins.</a:t>
            </a:r>
          </a:p>
        </p:txBody>
      </p:sp>
      <p:sp>
        <p:nvSpPr>
          <p:cNvPr id="3" name="Content Placeholder 2">
            <a:extLst>
              <a:ext uri="{FF2B5EF4-FFF2-40B4-BE49-F238E27FC236}">
                <a16:creationId xmlns:a16="http://schemas.microsoft.com/office/drawing/2014/main" id="{BEDD66BA-FE0B-654A-9800-A1DC882832D8}"/>
              </a:ext>
            </a:extLst>
          </p:cNvPr>
          <p:cNvSpPr>
            <a:spLocks noGrp="1"/>
          </p:cNvSpPr>
          <p:nvPr>
            <p:ph sz="quarter" idx="10"/>
          </p:nvPr>
        </p:nvSpPr>
        <p:spPr/>
        <p:txBody>
          <a:bodyPr/>
          <a:lstStyle/>
          <a:p>
            <a:r>
              <a:rPr lang="en-GB" dirty="0"/>
              <a:t>Fives Tennis </a:t>
            </a:r>
          </a:p>
        </p:txBody>
      </p:sp>
      <p:sp>
        <p:nvSpPr>
          <p:cNvPr id="4" name="Rounded Rectangle 3">
            <a:extLst>
              <a:ext uri="{FF2B5EF4-FFF2-40B4-BE49-F238E27FC236}">
                <a16:creationId xmlns:a16="http://schemas.microsoft.com/office/drawing/2014/main" id="{078009CF-E5FB-7043-B7EC-046D6E211CB8}"/>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a:t>
            </a:r>
          </a:p>
        </p:txBody>
      </p:sp>
      <p:sp>
        <p:nvSpPr>
          <p:cNvPr id="5" name="Rounded Rectangle 4">
            <a:extLst>
              <a:ext uri="{FF2B5EF4-FFF2-40B4-BE49-F238E27FC236}">
                <a16:creationId xmlns:a16="http://schemas.microsoft.com/office/drawing/2014/main" id="{B025C982-6199-F544-8916-EABA3727A7DE}"/>
              </a:ext>
            </a:extLst>
          </p:cNvPr>
          <p:cNvSpPr/>
          <p:nvPr/>
        </p:nvSpPr>
        <p:spPr>
          <a:xfrm>
            <a:off x="8756726" y="1662064"/>
            <a:ext cx="3243188" cy="3468076"/>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a:lnSpc>
                <a:spcPct val="150000"/>
              </a:lnSpc>
            </a:pPr>
            <a:r>
              <a:rPr lang="en-GB" sz="1600" dirty="0">
                <a:solidFill>
                  <a:srgbClr val="222222"/>
                </a:solidFill>
                <a:latin typeface="Century Gothic" panose="020B0502020202020204" pitchFamily="34" charset="0"/>
              </a:rPr>
              <a:t>A: 0, B: 5,  A: 10, B: 15, A: 20, B: 25, A: 30, B: 35, A: 40, B: 45, A: 50</a:t>
            </a:r>
          </a:p>
          <a:p>
            <a:pPr>
              <a:lnSpc>
                <a:spcPct val="150000"/>
              </a:lnSpc>
            </a:pPr>
            <a:r>
              <a:rPr lang="en-GB" sz="1600" dirty="0">
                <a:solidFill>
                  <a:srgbClr val="222222"/>
                </a:solidFill>
                <a:latin typeface="Century Gothic" panose="020B0502020202020204" pitchFamily="34" charset="0"/>
              </a:rPr>
              <a:t>A wins this round.</a:t>
            </a:r>
          </a:p>
          <a:p>
            <a:pPr>
              <a:lnSpc>
                <a:spcPct val="150000"/>
              </a:lnSpc>
            </a:pPr>
            <a:endParaRPr lang="en-GB" sz="1600" dirty="0">
              <a:solidFill>
                <a:srgbClr val="222222"/>
              </a:solidFill>
              <a:latin typeface="Century Gothic" panose="020B0502020202020204" pitchFamily="34" charset="0"/>
            </a:endParaRPr>
          </a:p>
          <a:p>
            <a:pPr>
              <a:lnSpc>
                <a:spcPct val="150000"/>
              </a:lnSpc>
            </a:pPr>
            <a:r>
              <a:rPr lang="en-GB" sz="1600" dirty="0">
                <a:solidFill>
                  <a:srgbClr val="222222"/>
                </a:solidFill>
                <a:latin typeface="Century Gothic" panose="020B0502020202020204" pitchFamily="34" charset="0"/>
              </a:rPr>
              <a:t>A: 0, B: 5, A: 11</a:t>
            </a:r>
          </a:p>
          <a:p>
            <a:pPr>
              <a:lnSpc>
                <a:spcPct val="150000"/>
              </a:lnSpc>
            </a:pPr>
            <a:r>
              <a:rPr lang="en-GB" sz="1600" dirty="0">
                <a:solidFill>
                  <a:srgbClr val="222222"/>
                </a:solidFill>
                <a:latin typeface="Century Gothic" panose="020B0502020202020204" pitchFamily="34" charset="0"/>
              </a:rPr>
              <a:t>B wins this round.</a:t>
            </a:r>
          </a:p>
          <a:p>
            <a:pPr algn="ctr"/>
            <a:endParaRPr lang="en-GB" sz="1600" dirty="0">
              <a:solidFill>
                <a:srgbClr val="222222"/>
              </a:solidFill>
              <a:latin typeface="Century Gothic" panose="020B0502020202020204" pitchFamily="34" charset="0"/>
            </a:endParaRPr>
          </a:p>
        </p:txBody>
      </p:sp>
    </p:spTree>
    <p:extLst>
      <p:ext uri="{BB962C8B-B14F-4D97-AF65-F5344CB8AC3E}">
        <p14:creationId xmlns:p14="http://schemas.microsoft.com/office/powerpoint/2010/main" val="1269759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0C0340E-DB84-BB40-A077-F0F26DFB5F8A}"/>
              </a:ext>
            </a:extLst>
          </p:cNvPr>
          <p:cNvSpPr>
            <a:spLocks noGrp="1"/>
          </p:cNvSpPr>
          <p:nvPr>
            <p:ph sz="quarter" idx="12"/>
          </p:nvPr>
        </p:nvSpPr>
        <p:spPr>
          <a:xfrm>
            <a:off x="263027" y="1381328"/>
            <a:ext cx="8493700" cy="5161712"/>
          </a:xfrm>
        </p:spPr>
        <p:txBody>
          <a:bodyPr/>
          <a:lstStyle/>
          <a:p>
            <a:r>
              <a:rPr lang="en-GB" b="1" dirty="0"/>
              <a:t>Focus: </a:t>
            </a:r>
            <a:r>
              <a:rPr lang="en-GB" dirty="0"/>
              <a:t>Counting in and recognising multiples of 5.</a:t>
            </a:r>
          </a:p>
          <a:p>
            <a:r>
              <a:rPr lang="en-GB" b="1" dirty="0"/>
              <a:t>Aim: </a:t>
            </a:r>
            <a:r>
              <a:rPr lang="en-GB" dirty="0"/>
              <a:t>As a group count in multiples of five from 0 to 50.</a:t>
            </a:r>
          </a:p>
          <a:p>
            <a:r>
              <a:rPr lang="en-GB" b="1" dirty="0"/>
              <a:t>Instructions: </a:t>
            </a:r>
          </a:p>
          <a:p>
            <a:pPr marL="342900" indent="-342900">
              <a:buFont typeface="+mj-lt"/>
              <a:buAutoNum type="arabicParenR"/>
            </a:pPr>
            <a:r>
              <a:rPr lang="en-GB" dirty="0"/>
              <a:t>Sit in a circle so you can see everyone in your group.</a:t>
            </a:r>
          </a:p>
          <a:p>
            <a:pPr marL="342900" indent="-342900">
              <a:buFont typeface="+mj-lt"/>
              <a:buAutoNum type="arabicParenR"/>
            </a:pPr>
            <a:r>
              <a:rPr lang="en-GB" dirty="0"/>
              <a:t>You are going to count from 0 to 50 in multiples of 5 in your group. </a:t>
            </a:r>
          </a:p>
          <a:p>
            <a:pPr marL="342900" indent="-342900">
              <a:buFont typeface="+mj-lt"/>
              <a:buAutoNum type="arabicParenR"/>
            </a:pPr>
            <a:r>
              <a:rPr lang="en-GB" dirty="0"/>
              <a:t>Only one person can say a number at a time. If two people talk at the same time (or you make a mistake), you need to start counting again from 5. </a:t>
            </a:r>
          </a:p>
        </p:txBody>
      </p:sp>
      <p:sp>
        <p:nvSpPr>
          <p:cNvPr id="3" name="Content Placeholder 2">
            <a:extLst>
              <a:ext uri="{FF2B5EF4-FFF2-40B4-BE49-F238E27FC236}">
                <a16:creationId xmlns:a16="http://schemas.microsoft.com/office/drawing/2014/main" id="{900F3DA1-4582-AF41-B87E-5026C3711C6F}"/>
              </a:ext>
            </a:extLst>
          </p:cNvPr>
          <p:cNvSpPr>
            <a:spLocks noGrp="1"/>
          </p:cNvSpPr>
          <p:nvPr>
            <p:ph sz="quarter" idx="10"/>
          </p:nvPr>
        </p:nvSpPr>
        <p:spPr/>
        <p:txBody>
          <a:bodyPr/>
          <a:lstStyle/>
          <a:p>
            <a:r>
              <a:rPr lang="en-GB" dirty="0"/>
              <a:t>5s Blast Off</a:t>
            </a:r>
          </a:p>
        </p:txBody>
      </p:sp>
      <p:sp>
        <p:nvSpPr>
          <p:cNvPr id="4" name="Rounded Rectangle 3">
            <a:extLst>
              <a:ext uri="{FF2B5EF4-FFF2-40B4-BE49-F238E27FC236}">
                <a16:creationId xmlns:a16="http://schemas.microsoft.com/office/drawing/2014/main" id="{2A3A4965-9592-5A40-8807-2B3371C1AFD6}"/>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 Whole class</a:t>
            </a:r>
          </a:p>
        </p:txBody>
      </p:sp>
      <p:sp>
        <p:nvSpPr>
          <p:cNvPr id="5" name="Rounded Rectangle 4">
            <a:extLst>
              <a:ext uri="{FF2B5EF4-FFF2-40B4-BE49-F238E27FC236}">
                <a16:creationId xmlns:a16="http://schemas.microsoft.com/office/drawing/2014/main" id="{95B62761-58F8-E64D-8629-41DEC904DA57}"/>
              </a:ext>
            </a:extLst>
          </p:cNvPr>
          <p:cNvSpPr/>
          <p:nvPr/>
        </p:nvSpPr>
        <p:spPr>
          <a:xfrm>
            <a:off x="8756726" y="1662064"/>
            <a:ext cx="3243188" cy="3123692"/>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 5</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and D: 10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group need to start again.</a:t>
            </a:r>
          </a:p>
          <a:p>
            <a:pPr algn="ctr"/>
            <a:endParaRPr lang="en-GB" sz="1600" dirty="0">
              <a:solidFill>
                <a:srgbClr val="222222"/>
              </a:solidFill>
              <a:latin typeface="Century Gothic" panose="020B0502020202020204" pitchFamily="34" charset="0"/>
            </a:endParaRPr>
          </a:p>
        </p:txBody>
      </p:sp>
    </p:spTree>
    <p:extLst>
      <p:ext uri="{BB962C8B-B14F-4D97-AF65-F5344CB8AC3E}">
        <p14:creationId xmlns:p14="http://schemas.microsoft.com/office/powerpoint/2010/main" val="1547174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4F8628-1DE5-4D49-B3B4-DE4DACD44395}"/>
              </a:ext>
            </a:extLst>
          </p:cNvPr>
          <p:cNvSpPr>
            <a:spLocks noGrp="1"/>
          </p:cNvSpPr>
          <p:nvPr>
            <p:ph sz="quarter" idx="12"/>
          </p:nvPr>
        </p:nvSpPr>
        <p:spPr>
          <a:xfrm>
            <a:off x="263027" y="1381328"/>
            <a:ext cx="8493700" cy="5161712"/>
          </a:xfrm>
        </p:spPr>
        <p:txBody>
          <a:bodyPr>
            <a:normAutofit lnSpcReduction="10000"/>
          </a:bodyPr>
          <a:lstStyle/>
          <a:p>
            <a:r>
              <a:rPr lang="en-GB" b="1" dirty="0"/>
              <a:t>Focus: </a:t>
            </a:r>
            <a:r>
              <a:rPr lang="en-GB" dirty="0"/>
              <a:t>Counting in and recognising multiples of 5.</a:t>
            </a:r>
          </a:p>
          <a:p>
            <a:r>
              <a:rPr lang="en-GB" b="1" dirty="0"/>
              <a:t>Aim: </a:t>
            </a:r>
            <a:r>
              <a:rPr lang="en-GB" dirty="0"/>
              <a:t>Use the digit cards to show how many multiples of five your teacher has said. </a:t>
            </a:r>
          </a:p>
          <a:p>
            <a:r>
              <a:rPr lang="en-GB" b="1" dirty="0"/>
              <a:t>You will need: </a:t>
            </a:r>
            <a:r>
              <a:rPr lang="en-GB" dirty="0"/>
              <a:t>Hoops; large area; resource 3 per team</a:t>
            </a:r>
          </a:p>
          <a:p>
            <a:r>
              <a:rPr lang="en-GB" b="1" dirty="0"/>
              <a:t>Instructions: </a:t>
            </a:r>
          </a:p>
          <a:p>
            <a:pPr marL="342900" indent="-342900">
              <a:buFont typeface="+mj-lt"/>
              <a:buAutoNum type="arabicParenR"/>
            </a:pPr>
            <a:r>
              <a:rPr lang="en-GB" dirty="0"/>
              <a:t>Your teacher will call out a number. As a team, you need to count that number of fives. </a:t>
            </a:r>
          </a:p>
          <a:p>
            <a:pPr marL="342900" indent="-342900">
              <a:buFont typeface="+mj-lt"/>
              <a:buAutoNum type="arabicParenR"/>
            </a:pPr>
            <a:r>
              <a:rPr lang="en-GB" dirty="0"/>
              <a:t>When you have the answer, you need to use your digit cards to show the number. You need to put the digit cards in your hoop. You can only take one digit card to the hoop at a time.</a:t>
            </a:r>
          </a:p>
          <a:p>
            <a:pPr marL="342900" indent="-342900">
              <a:buFont typeface="+mj-lt"/>
              <a:buAutoNum type="arabicParenR"/>
            </a:pPr>
            <a:r>
              <a:rPr lang="en-GB" dirty="0"/>
              <a:t>The team who creates the number in the hoop first, gets a point. </a:t>
            </a:r>
          </a:p>
        </p:txBody>
      </p:sp>
      <p:sp>
        <p:nvSpPr>
          <p:cNvPr id="3" name="Content Placeholder 2">
            <a:extLst>
              <a:ext uri="{FF2B5EF4-FFF2-40B4-BE49-F238E27FC236}">
                <a16:creationId xmlns:a16="http://schemas.microsoft.com/office/drawing/2014/main" id="{4B2D0097-1988-2549-B75A-827ECD83CF9D}"/>
              </a:ext>
            </a:extLst>
          </p:cNvPr>
          <p:cNvSpPr>
            <a:spLocks noGrp="1"/>
          </p:cNvSpPr>
          <p:nvPr>
            <p:ph sz="quarter" idx="10"/>
          </p:nvPr>
        </p:nvSpPr>
        <p:spPr/>
        <p:txBody>
          <a:bodyPr/>
          <a:lstStyle/>
          <a:p>
            <a:r>
              <a:rPr lang="en-GB" dirty="0"/>
              <a:t>Hoop the Fives</a:t>
            </a:r>
          </a:p>
        </p:txBody>
      </p:sp>
      <p:sp>
        <p:nvSpPr>
          <p:cNvPr id="4" name="Rounded Rectangle 3">
            <a:extLst>
              <a:ext uri="{FF2B5EF4-FFF2-40B4-BE49-F238E27FC236}">
                <a16:creationId xmlns:a16="http://schemas.microsoft.com/office/drawing/2014/main" id="{2976A907-76C7-2F49-B0EB-4444542C9340}"/>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 Whole class </a:t>
            </a:r>
          </a:p>
        </p:txBody>
      </p:sp>
      <p:sp>
        <p:nvSpPr>
          <p:cNvPr id="5" name="Rounded Rectangle 4">
            <a:extLst>
              <a:ext uri="{FF2B5EF4-FFF2-40B4-BE49-F238E27FC236}">
                <a16:creationId xmlns:a16="http://schemas.microsoft.com/office/drawing/2014/main" id="{C5B01E35-03FC-284E-B52A-BD63D603E0BC}"/>
              </a:ext>
            </a:extLst>
          </p:cNvPr>
          <p:cNvSpPr/>
          <p:nvPr/>
        </p:nvSpPr>
        <p:spPr>
          <a:xfrm>
            <a:off x="8756726" y="1662064"/>
            <a:ext cx="3243188" cy="4684940"/>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4.</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4 lots of 5 is equal to 20.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team need to take the digit 2 and the digit 0 to the hoop.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runs to the hoop with 2 and runs back.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 runs to the hoop with 0 and runs back. </a:t>
            </a:r>
          </a:p>
          <a:p>
            <a:pPr algn="ctr"/>
            <a:endParaRPr lang="en-GB" sz="1600" dirty="0">
              <a:solidFill>
                <a:srgbClr val="222222"/>
              </a:solidFill>
              <a:latin typeface="Century Gothic" panose="020B0502020202020204" pitchFamily="34" charset="0"/>
            </a:endParaRPr>
          </a:p>
        </p:txBody>
      </p:sp>
    </p:spTree>
    <p:extLst>
      <p:ext uri="{BB962C8B-B14F-4D97-AF65-F5344CB8AC3E}">
        <p14:creationId xmlns:p14="http://schemas.microsoft.com/office/powerpoint/2010/main" val="1355191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405DE83-F81A-3940-ADA2-6BB838177C8E}"/>
              </a:ext>
            </a:extLst>
          </p:cNvPr>
          <p:cNvSpPr>
            <a:spLocks noGrp="1"/>
          </p:cNvSpPr>
          <p:nvPr>
            <p:ph sz="quarter" idx="12"/>
          </p:nvPr>
        </p:nvSpPr>
        <p:spPr>
          <a:xfrm>
            <a:off x="263027" y="1381328"/>
            <a:ext cx="8493700" cy="5161712"/>
          </a:xfrm>
        </p:spPr>
        <p:txBody>
          <a:bodyPr/>
          <a:lstStyle/>
          <a:p>
            <a:r>
              <a:rPr lang="en-GB" b="1" dirty="0"/>
              <a:t>Focus: </a:t>
            </a:r>
            <a:r>
              <a:rPr lang="en-GB" dirty="0"/>
              <a:t>Counting in and recognising multiples of 2 and 5.</a:t>
            </a:r>
          </a:p>
          <a:p>
            <a:r>
              <a:rPr lang="en-GB" b="1" dirty="0"/>
              <a:t>Aim: </a:t>
            </a:r>
            <a:r>
              <a:rPr lang="en-GB" dirty="0"/>
              <a:t>Make the number given using sticks of 2 or 5.</a:t>
            </a:r>
          </a:p>
          <a:p>
            <a:r>
              <a:rPr lang="en-GB" b="1" dirty="0"/>
              <a:t>You will need: </a:t>
            </a:r>
            <a:r>
              <a:rPr lang="en-GB" dirty="0"/>
              <a:t>Link cubes (40 cubes in one colour and 50 cubes in another colour per group)</a:t>
            </a:r>
          </a:p>
          <a:p>
            <a:r>
              <a:rPr lang="en-GB" b="1" dirty="0"/>
              <a:t>Instructions: </a:t>
            </a:r>
          </a:p>
          <a:p>
            <a:pPr marL="342900" indent="-342900">
              <a:buFont typeface="+mj-lt"/>
              <a:buAutoNum type="arabicParenR"/>
            </a:pPr>
            <a:r>
              <a:rPr lang="en-GB" dirty="0"/>
              <a:t>Make 20 sticks of two cubes and 10 sticks of five cubes. If you can, make the sticks of two in one colour and the sticks of five in another colour. </a:t>
            </a:r>
          </a:p>
          <a:p>
            <a:pPr marL="342900" indent="-342900">
              <a:buFont typeface="+mj-lt"/>
              <a:buAutoNum type="arabicParenR"/>
            </a:pPr>
            <a:r>
              <a:rPr lang="en-GB" dirty="0"/>
              <a:t>Your teacher will call out a multiple of 2 or 5. </a:t>
            </a:r>
          </a:p>
          <a:p>
            <a:pPr marL="342900" indent="-342900">
              <a:buFont typeface="+mj-lt"/>
              <a:buAutoNum type="arabicParenR"/>
            </a:pPr>
            <a:r>
              <a:rPr lang="en-GB" dirty="0"/>
              <a:t>Show the number said using the sticks of two or the sticks of five. </a:t>
            </a:r>
          </a:p>
        </p:txBody>
      </p:sp>
      <p:sp>
        <p:nvSpPr>
          <p:cNvPr id="3" name="Content Placeholder 2">
            <a:extLst>
              <a:ext uri="{FF2B5EF4-FFF2-40B4-BE49-F238E27FC236}">
                <a16:creationId xmlns:a16="http://schemas.microsoft.com/office/drawing/2014/main" id="{A0A71DCA-B4B6-8446-91CB-B64A212BDBEF}"/>
              </a:ext>
            </a:extLst>
          </p:cNvPr>
          <p:cNvSpPr>
            <a:spLocks noGrp="1"/>
          </p:cNvSpPr>
          <p:nvPr>
            <p:ph sz="quarter" idx="10"/>
          </p:nvPr>
        </p:nvSpPr>
        <p:spPr/>
        <p:txBody>
          <a:bodyPr/>
          <a:lstStyle/>
          <a:p>
            <a:r>
              <a:rPr lang="en-GB" dirty="0"/>
              <a:t>Sticks</a:t>
            </a:r>
          </a:p>
        </p:txBody>
      </p:sp>
      <p:sp>
        <p:nvSpPr>
          <p:cNvPr id="4" name="Rounded Rectangle 3">
            <a:extLst>
              <a:ext uri="{FF2B5EF4-FFF2-40B4-BE49-F238E27FC236}">
                <a16:creationId xmlns:a16="http://schemas.microsoft.com/office/drawing/2014/main" id="{6982DC09-68C6-2948-AD1F-69AB6C11FA29}"/>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 </a:t>
            </a:r>
          </a:p>
        </p:txBody>
      </p:sp>
      <p:sp>
        <p:nvSpPr>
          <p:cNvPr id="5" name="Rounded Rectangle 4">
            <a:extLst>
              <a:ext uri="{FF2B5EF4-FFF2-40B4-BE49-F238E27FC236}">
                <a16:creationId xmlns:a16="http://schemas.microsoft.com/office/drawing/2014/main" id="{C88B5E3D-FC0B-2548-9F4F-654F5CA5143A}"/>
              </a:ext>
            </a:extLst>
          </p:cNvPr>
          <p:cNvSpPr/>
          <p:nvPr/>
        </p:nvSpPr>
        <p:spPr>
          <a:xfrm>
            <a:off x="8756726" y="1662064"/>
            <a:ext cx="3243188" cy="2957437"/>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10.</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One pair use 5 sets of the two sticks.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Another pair use 2 sets of the five sticks. </a:t>
            </a:r>
          </a:p>
        </p:txBody>
      </p:sp>
    </p:spTree>
    <p:extLst>
      <p:ext uri="{BB962C8B-B14F-4D97-AF65-F5344CB8AC3E}">
        <p14:creationId xmlns:p14="http://schemas.microsoft.com/office/powerpoint/2010/main" val="2900773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20E196-36E8-844D-AFB5-46F69F260B7A}"/>
              </a:ext>
            </a:extLst>
          </p:cNvPr>
          <p:cNvSpPr>
            <a:spLocks noGrp="1"/>
          </p:cNvSpPr>
          <p:nvPr>
            <p:ph sz="quarter" idx="12"/>
          </p:nvPr>
        </p:nvSpPr>
        <p:spPr>
          <a:xfrm>
            <a:off x="263026" y="1381328"/>
            <a:ext cx="8308287" cy="5161712"/>
          </a:xfrm>
        </p:spPr>
        <p:txBody>
          <a:bodyPr/>
          <a:lstStyle/>
          <a:p>
            <a:r>
              <a:rPr lang="en-GB" b="1" dirty="0"/>
              <a:t>Focus: </a:t>
            </a:r>
            <a:r>
              <a:rPr lang="en-GB" dirty="0"/>
              <a:t>Counting in and recognising multiples of 5.</a:t>
            </a:r>
          </a:p>
          <a:p>
            <a:r>
              <a:rPr lang="en-GB" b="1" dirty="0"/>
              <a:t>Aim: </a:t>
            </a:r>
            <a:r>
              <a:rPr lang="en-GB" dirty="0"/>
              <a:t>Follow the stepping stones through the forest by counting in multiples of 5. </a:t>
            </a:r>
          </a:p>
          <a:p>
            <a:r>
              <a:rPr lang="en-GB" b="1" dirty="0"/>
              <a:t>You will need: </a:t>
            </a:r>
            <a:r>
              <a:rPr lang="en-GB" dirty="0"/>
              <a:t>Resource 4 each</a:t>
            </a:r>
          </a:p>
          <a:p>
            <a:r>
              <a:rPr lang="en-GB" b="1" dirty="0"/>
              <a:t>Instructions: </a:t>
            </a:r>
          </a:p>
          <a:p>
            <a:pPr marL="342900" indent="-342900">
              <a:buFont typeface="+mj-lt"/>
              <a:buAutoNum type="arabicParenR"/>
            </a:pPr>
            <a:r>
              <a:rPr lang="en-GB" dirty="0"/>
              <a:t>Your challenge is to get from the hut in the forest to the edge of the forest by only stepping on multiples of 5 in order.</a:t>
            </a:r>
          </a:p>
          <a:p>
            <a:pPr marL="342900" indent="-342900">
              <a:buFont typeface="+mj-lt"/>
              <a:buAutoNum type="arabicParenR"/>
            </a:pPr>
            <a:r>
              <a:rPr lang="en-GB" dirty="0"/>
              <a:t>You can step on any stone next to the one you are on. If there is a blank stone, you can write a number on it. </a:t>
            </a:r>
          </a:p>
        </p:txBody>
      </p:sp>
      <p:sp>
        <p:nvSpPr>
          <p:cNvPr id="3" name="Content Placeholder 2">
            <a:extLst>
              <a:ext uri="{FF2B5EF4-FFF2-40B4-BE49-F238E27FC236}">
                <a16:creationId xmlns:a16="http://schemas.microsoft.com/office/drawing/2014/main" id="{95D55AAD-7197-0A4D-9EE3-D97CE427B7E9}"/>
              </a:ext>
            </a:extLst>
          </p:cNvPr>
          <p:cNvSpPr>
            <a:spLocks noGrp="1"/>
          </p:cNvSpPr>
          <p:nvPr>
            <p:ph sz="quarter" idx="10"/>
          </p:nvPr>
        </p:nvSpPr>
        <p:spPr/>
        <p:txBody>
          <a:bodyPr/>
          <a:lstStyle/>
          <a:p>
            <a:r>
              <a:rPr lang="en-GB" dirty="0"/>
              <a:t>Fives in the Forest </a:t>
            </a:r>
          </a:p>
        </p:txBody>
      </p:sp>
      <p:sp>
        <p:nvSpPr>
          <p:cNvPr id="4" name="Rounded Rectangle 3">
            <a:extLst>
              <a:ext uri="{FF2B5EF4-FFF2-40B4-BE49-F238E27FC236}">
                <a16:creationId xmlns:a16="http://schemas.microsoft.com/office/drawing/2014/main" id="{905B0C6D-FC23-844A-927C-B4990251C3E0}"/>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a:t>
            </a:r>
          </a:p>
        </p:txBody>
      </p:sp>
      <p:pic>
        <p:nvPicPr>
          <p:cNvPr id="7" name="Picture 6" descr="A screenshot of a game&#10;&#10;Description automatically generated">
            <a:extLst>
              <a:ext uri="{FF2B5EF4-FFF2-40B4-BE49-F238E27FC236}">
                <a16:creationId xmlns:a16="http://schemas.microsoft.com/office/drawing/2014/main" id="{77B8F31B-736C-F444-BB6D-2660A965DC37}"/>
              </a:ext>
            </a:extLst>
          </p:cNvPr>
          <p:cNvPicPr>
            <a:picLocks noChangeAspect="1"/>
          </p:cNvPicPr>
          <p:nvPr/>
        </p:nvPicPr>
        <p:blipFill>
          <a:blip r:embed="rId3"/>
          <a:stretch>
            <a:fillRect/>
          </a:stretch>
        </p:blipFill>
        <p:spPr>
          <a:xfrm>
            <a:off x="8571313" y="1381328"/>
            <a:ext cx="3426761" cy="48493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6530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E4E36F-9BE9-744C-944C-48C279EC494C}"/>
              </a:ext>
            </a:extLst>
          </p:cNvPr>
          <p:cNvSpPr>
            <a:spLocks noGrp="1"/>
          </p:cNvSpPr>
          <p:nvPr>
            <p:ph sz="quarter" idx="12"/>
          </p:nvPr>
        </p:nvSpPr>
        <p:spPr/>
        <p:txBody>
          <a:bodyPr>
            <a:normAutofit fontScale="92500" lnSpcReduction="10000"/>
          </a:bodyPr>
          <a:lstStyle/>
          <a:p>
            <a:r>
              <a:rPr lang="en-GB" b="1" dirty="0"/>
              <a:t>Focus: </a:t>
            </a:r>
            <a:r>
              <a:rPr lang="en-GB" dirty="0"/>
              <a:t>Counting in and recognising multiples of 10.</a:t>
            </a:r>
          </a:p>
          <a:p>
            <a:r>
              <a:rPr lang="en-GB" b="1" dirty="0"/>
              <a:t>Aim: </a:t>
            </a:r>
            <a:r>
              <a:rPr lang="en-GB" dirty="0"/>
              <a:t>Predict who will say the ‘mean 90’ in each round. </a:t>
            </a:r>
          </a:p>
          <a:p>
            <a:r>
              <a:rPr lang="en-GB" b="1" dirty="0"/>
              <a:t>You will need: </a:t>
            </a:r>
            <a:r>
              <a:rPr lang="en-GB" dirty="0"/>
              <a:t>Mini whiteboards </a:t>
            </a:r>
          </a:p>
          <a:p>
            <a:r>
              <a:rPr lang="en-GB" b="1" dirty="0"/>
              <a:t>Instructions: </a:t>
            </a:r>
          </a:p>
          <a:p>
            <a:pPr marL="342900" indent="-342900">
              <a:buFont typeface="+mj-lt"/>
              <a:buAutoNum type="arabicParenR"/>
            </a:pPr>
            <a:r>
              <a:rPr lang="en-GB" dirty="0"/>
              <a:t>The whole class (and teacher) needs to stand in a circle with a whiteboard and pen. </a:t>
            </a:r>
          </a:p>
          <a:p>
            <a:pPr marL="342900" indent="-342900">
              <a:buFont typeface="+mj-lt"/>
              <a:buAutoNum type="arabicParenR"/>
            </a:pPr>
            <a:r>
              <a:rPr lang="en-GB" dirty="0"/>
              <a:t>Your teacher will start by saying 0. Going round the circle, count in multiples of 10 to 100. </a:t>
            </a:r>
          </a:p>
          <a:p>
            <a:pPr marL="342900" indent="-342900">
              <a:buFont typeface="+mj-lt"/>
              <a:buAutoNum type="arabicParenR"/>
            </a:pPr>
            <a:r>
              <a:rPr lang="en-GB" dirty="0"/>
              <a:t>Whoever has to say 90 has the ‘mean 90’ and must sit down. Everyone must predict who will be the next person to sit down and write this on their whiteboard. Keep a note of how many right answers you get. </a:t>
            </a:r>
          </a:p>
          <a:p>
            <a:pPr marL="342900" indent="-342900">
              <a:buFont typeface="+mj-lt"/>
              <a:buAutoNum type="arabicParenR"/>
            </a:pPr>
            <a:r>
              <a:rPr lang="en-GB" dirty="0"/>
              <a:t>The next person says 100 then the group starts counting again from 0. </a:t>
            </a:r>
          </a:p>
          <a:p>
            <a:pPr marL="342900" indent="-342900">
              <a:buFont typeface="+mj-lt"/>
              <a:buAutoNum type="arabicParenR"/>
            </a:pPr>
            <a:r>
              <a:rPr lang="en-GB" dirty="0"/>
              <a:t>There are two ways to win: a) If you are the last person standing. b) If you had the most correct predictions of who will be out. </a:t>
            </a:r>
          </a:p>
        </p:txBody>
      </p:sp>
      <p:sp>
        <p:nvSpPr>
          <p:cNvPr id="3" name="Content Placeholder 2">
            <a:extLst>
              <a:ext uri="{FF2B5EF4-FFF2-40B4-BE49-F238E27FC236}">
                <a16:creationId xmlns:a16="http://schemas.microsoft.com/office/drawing/2014/main" id="{7D21ED6A-E699-BE4D-9EF0-4FD92C9A55B8}"/>
              </a:ext>
            </a:extLst>
          </p:cNvPr>
          <p:cNvSpPr>
            <a:spLocks noGrp="1"/>
          </p:cNvSpPr>
          <p:nvPr>
            <p:ph sz="quarter" idx="10"/>
          </p:nvPr>
        </p:nvSpPr>
        <p:spPr/>
        <p:txBody>
          <a:bodyPr/>
          <a:lstStyle/>
          <a:p>
            <a:r>
              <a:rPr lang="en-GB" dirty="0"/>
              <a:t>Mean 90</a:t>
            </a:r>
          </a:p>
        </p:txBody>
      </p:sp>
      <p:sp>
        <p:nvSpPr>
          <p:cNvPr id="4" name="Rounded Rectangle 3">
            <a:extLst>
              <a:ext uri="{FF2B5EF4-FFF2-40B4-BE49-F238E27FC236}">
                <a16:creationId xmlns:a16="http://schemas.microsoft.com/office/drawing/2014/main" id="{91CCC6F1-6BDE-E544-AA5B-B30E4E0C7C4E}"/>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Tree>
    <p:extLst>
      <p:ext uri="{BB962C8B-B14F-4D97-AF65-F5344CB8AC3E}">
        <p14:creationId xmlns:p14="http://schemas.microsoft.com/office/powerpoint/2010/main" val="9999600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417D921-FF7F-814C-9BAA-06046AFD56A6}"/>
              </a:ext>
            </a:extLst>
          </p:cNvPr>
          <p:cNvSpPr>
            <a:spLocks noGrp="1"/>
          </p:cNvSpPr>
          <p:nvPr>
            <p:ph sz="quarter" idx="12"/>
          </p:nvPr>
        </p:nvSpPr>
        <p:spPr/>
        <p:txBody>
          <a:bodyPr/>
          <a:lstStyle/>
          <a:p>
            <a:r>
              <a:rPr lang="en-GB" b="1" dirty="0"/>
              <a:t>Focus: </a:t>
            </a:r>
            <a:r>
              <a:rPr lang="en-GB" dirty="0"/>
              <a:t>Counting in and recognising multiples of 10.</a:t>
            </a:r>
          </a:p>
          <a:p>
            <a:r>
              <a:rPr lang="en-GB" b="1" dirty="0"/>
              <a:t>Aim: </a:t>
            </a:r>
            <a:r>
              <a:rPr lang="en-GB" dirty="0"/>
              <a:t>Say the correct answer first to win the most cards.</a:t>
            </a:r>
          </a:p>
          <a:p>
            <a:r>
              <a:rPr lang="en-GB" b="1" dirty="0"/>
              <a:t>You will need: </a:t>
            </a:r>
            <a:r>
              <a:rPr lang="en-GB" dirty="0"/>
              <a:t>Resource 3 per pair</a:t>
            </a:r>
          </a:p>
          <a:p>
            <a:r>
              <a:rPr lang="en-GB" b="1" dirty="0"/>
              <a:t>Instructions: </a:t>
            </a:r>
          </a:p>
          <a:p>
            <a:pPr marL="342900" indent="-342900">
              <a:buFont typeface="+mj-lt"/>
              <a:buAutoNum type="arabicParenR"/>
            </a:pPr>
            <a:r>
              <a:rPr lang="en-GB" dirty="0"/>
              <a:t>In partners, take it in turns to turn over a digit card. </a:t>
            </a:r>
          </a:p>
          <a:p>
            <a:pPr marL="342900" indent="-342900">
              <a:buFont typeface="+mj-lt"/>
              <a:buAutoNum type="arabicParenR"/>
            </a:pPr>
            <a:r>
              <a:rPr lang="en-GB" dirty="0"/>
              <a:t>What is ten lots of the number you have turned over? </a:t>
            </a:r>
          </a:p>
          <a:p>
            <a:pPr marL="342900" indent="-342900">
              <a:buFont typeface="+mj-lt"/>
              <a:buAutoNum type="arabicParenR"/>
            </a:pPr>
            <a:r>
              <a:rPr lang="en-GB" dirty="0"/>
              <a:t>Whoever says the correct answer first wins the card. </a:t>
            </a:r>
          </a:p>
          <a:p>
            <a:pPr marL="342900" indent="-342900">
              <a:buFont typeface="+mj-lt"/>
              <a:buAutoNum type="arabicParenR"/>
            </a:pPr>
            <a:r>
              <a:rPr lang="en-GB" dirty="0"/>
              <a:t>Whoever has the most cards at the end wins. </a:t>
            </a:r>
          </a:p>
        </p:txBody>
      </p:sp>
      <p:sp>
        <p:nvSpPr>
          <p:cNvPr id="3" name="Content Placeholder 2">
            <a:extLst>
              <a:ext uri="{FF2B5EF4-FFF2-40B4-BE49-F238E27FC236}">
                <a16:creationId xmlns:a16="http://schemas.microsoft.com/office/drawing/2014/main" id="{66112346-DAEA-3D4D-87F0-ADE254514078}"/>
              </a:ext>
            </a:extLst>
          </p:cNvPr>
          <p:cNvSpPr>
            <a:spLocks noGrp="1"/>
          </p:cNvSpPr>
          <p:nvPr>
            <p:ph sz="quarter" idx="10"/>
          </p:nvPr>
        </p:nvSpPr>
        <p:spPr/>
        <p:txBody>
          <a:bodyPr/>
          <a:lstStyle/>
          <a:p>
            <a:r>
              <a:rPr lang="en-GB" dirty="0"/>
              <a:t>Speedy Tens </a:t>
            </a:r>
          </a:p>
        </p:txBody>
      </p:sp>
      <p:sp>
        <p:nvSpPr>
          <p:cNvPr id="4" name="Rounded Rectangle 3">
            <a:extLst>
              <a:ext uri="{FF2B5EF4-FFF2-40B4-BE49-F238E27FC236}">
                <a16:creationId xmlns:a16="http://schemas.microsoft.com/office/drawing/2014/main" id="{96DF1298-3F96-644A-B973-48769B2D9034}"/>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776899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68117DD-EC36-AF43-99D6-1AE1B5F5622C}"/>
              </a:ext>
            </a:extLst>
          </p:cNvPr>
          <p:cNvSpPr>
            <a:spLocks noGrp="1"/>
          </p:cNvSpPr>
          <p:nvPr>
            <p:ph sz="quarter" idx="12"/>
          </p:nvPr>
        </p:nvSpPr>
        <p:spPr/>
        <p:txBody>
          <a:bodyPr/>
          <a:lstStyle/>
          <a:p>
            <a:r>
              <a:rPr lang="en-GB" b="1" dirty="0"/>
              <a:t>Focus: </a:t>
            </a:r>
            <a:r>
              <a:rPr lang="en-GB" dirty="0"/>
              <a:t>Counting in and recognising multiples of 2, 5 and 10.</a:t>
            </a:r>
          </a:p>
          <a:p>
            <a:r>
              <a:rPr lang="en-GB" b="1" dirty="0"/>
              <a:t>Aim: </a:t>
            </a:r>
            <a:r>
              <a:rPr lang="en-GB" dirty="0"/>
              <a:t>Find groups of 2, 5 and 10 around the school.</a:t>
            </a:r>
          </a:p>
          <a:p>
            <a:r>
              <a:rPr lang="en-GB" b="1" dirty="0"/>
              <a:t>You will need: </a:t>
            </a:r>
            <a:r>
              <a:rPr lang="en-GB" dirty="0"/>
              <a:t>If available, a camera per group.</a:t>
            </a:r>
          </a:p>
          <a:p>
            <a:r>
              <a:rPr lang="en-GB" b="1" dirty="0"/>
              <a:t>Instructions: </a:t>
            </a:r>
          </a:p>
          <a:p>
            <a:pPr marL="342900" indent="-342900">
              <a:buFont typeface="+mj-lt"/>
              <a:buAutoNum type="arabicParenR"/>
            </a:pPr>
            <a:r>
              <a:rPr lang="en-GB" dirty="0"/>
              <a:t>In groups, explore the school to spot things arranged in groups of 2, 5 or 10. </a:t>
            </a:r>
          </a:p>
          <a:p>
            <a:pPr marL="342900" indent="-342900">
              <a:buFont typeface="+mj-lt"/>
              <a:buAutoNum type="arabicParenR"/>
            </a:pPr>
            <a:r>
              <a:rPr lang="en-GB" dirty="0"/>
              <a:t>If you have a camera, photo what you have spotted. Also, make a note of how many groups of each number you find. </a:t>
            </a:r>
          </a:p>
        </p:txBody>
      </p:sp>
      <p:sp>
        <p:nvSpPr>
          <p:cNvPr id="3" name="Content Placeholder 2">
            <a:extLst>
              <a:ext uri="{FF2B5EF4-FFF2-40B4-BE49-F238E27FC236}">
                <a16:creationId xmlns:a16="http://schemas.microsoft.com/office/drawing/2014/main" id="{F8EF9F82-4D16-BF47-B572-92F147E906AC}"/>
              </a:ext>
            </a:extLst>
          </p:cNvPr>
          <p:cNvSpPr>
            <a:spLocks noGrp="1"/>
          </p:cNvSpPr>
          <p:nvPr>
            <p:ph sz="quarter" idx="10"/>
          </p:nvPr>
        </p:nvSpPr>
        <p:spPr/>
        <p:txBody>
          <a:bodyPr/>
          <a:lstStyle/>
          <a:p>
            <a:r>
              <a:rPr lang="en-GB" sz="2800" dirty="0">
                <a:solidFill>
                  <a:schemeClr val="dk1"/>
                </a:solidFill>
                <a:ea typeface="Source Sans Pro"/>
                <a:cs typeface="Source Sans Pro"/>
                <a:sym typeface="Source Sans Pro"/>
              </a:rPr>
              <a:t>2s, 5s and 10s Out and About</a:t>
            </a:r>
            <a:endParaRPr lang="en-GB" sz="2800" dirty="0"/>
          </a:p>
        </p:txBody>
      </p:sp>
      <p:sp>
        <p:nvSpPr>
          <p:cNvPr id="4" name="Rounded Rectangle 3">
            <a:extLst>
              <a:ext uri="{FF2B5EF4-FFF2-40B4-BE49-F238E27FC236}">
                <a16:creationId xmlns:a16="http://schemas.microsoft.com/office/drawing/2014/main" id="{75431B76-2D4D-F74A-A64E-3ED55CAC5250}"/>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Small groups</a:t>
            </a:r>
          </a:p>
        </p:txBody>
      </p:sp>
    </p:spTree>
    <p:extLst>
      <p:ext uri="{BB962C8B-B14F-4D97-AF65-F5344CB8AC3E}">
        <p14:creationId xmlns:p14="http://schemas.microsoft.com/office/powerpoint/2010/main" val="616929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26BFC6E-867D-DA4F-8381-8F0518F784E5}"/>
              </a:ext>
            </a:extLst>
          </p:cNvPr>
          <p:cNvSpPr>
            <a:spLocks noGrp="1"/>
          </p:cNvSpPr>
          <p:nvPr>
            <p:ph sz="quarter" idx="12"/>
          </p:nvPr>
        </p:nvSpPr>
        <p:spPr>
          <a:xfrm>
            <a:off x="263027" y="1381328"/>
            <a:ext cx="8493700" cy="5161712"/>
          </a:xfrm>
        </p:spPr>
        <p:txBody>
          <a:bodyPr/>
          <a:lstStyle/>
          <a:p>
            <a:r>
              <a:rPr lang="en-GB" b="1" dirty="0"/>
              <a:t>Focus: </a:t>
            </a:r>
            <a:r>
              <a:rPr lang="en-GB" dirty="0"/>
              <a:t>Counting in and recognising multiples of 2, 5 and 10.</a:t>
            </a:r>
          </a:p>
          <a:p>
            <a:r>
              <a:rPr lang="en-GB" b="1" dirty="0"/>
              <a:t>Aim: </a:t>
            </a:r>
            <a:r>
              <a:rPr lang="en-GB" dirty="0"/>
              <a:t>Find what your teacher describes. </a:t>
            </a:r>
          </a:p>
          <a:p>
            <a:r>
              <a:rPr lang="en-GB" b="1" dirty="0"/>
              <a:t>You will need: </a:t>
            </a:r>
            <a:r>
              <a:rPr lang="en-GB" dirty="0"/>
              <a:t>An area to explore (ideally outside).</a:t>
            </a:r>
          </a:p>
          <a:p>
            <a:r>
              <a:rPr lang="en-GB" b="1" dirty="0"/>
              <a:t>Instructions: </a:t>
            </a:r>
          </a:p>
          <a:p>
            <a:pPr marL="342900" indent="-342900">
              <a:buFont typeface="+mj-lt"/>
              <a:buAutoNum type="arabicParenR"/>
            </a:pPr>
            <a:r>
              <a:rPr lang="en-GB" dirty="0"/>
              <a:t>Your teacher will tell you to find a certain number of items and then tell you to put them into groups of 2, 5 or 10.</a:t>
            </a:r>
          </a:p>
          <a:p>
            <a:pPr marL="342900" indent="-342900">
              <a:buFont typeface="+mj-lt"/>
              <a:buAutoNum type="arabicParenR"/>
            </a:pPr>
            <a:r>
              <a:rPr lang="en-GB" dirty="0"/>
              <a:t>Whichever team finds an example of what the teacher has said first wins a point. </a:t>
            </a:r>
          </a:p>
        </p:txBody>
      </p:sp>
      <p:sp>
        <p:nvSpPr>
          <p:cNvPr id="3" name="Content Placeholder 2">
            <a:extLst>
              <a:ext uri="{FF2B5EF4-FFF2-40B4-BE49-F238E27FC236}">
                <a16:creationId xmlns:a16="http://schemas.microsoft.com/office/drawing/2014/main" id="{A93CFEA4-C8C4-6842-A065-649B2D602B2B}"/>
              </a:ext>
            </a:extLst>
          </p:cNvPr>
          <p:cNvSpPr>
            <a:spLocks noGrp="1"/>
          </p:cNvSpPr>
          <p:nvPr>
            <p:ph sz="quarter" idx="10"/>
          </p:nvPr>
        </p:nvSpPr>
        <p:spPr/>
        <p:txBody>
          <a:bodyPr/>
          <a:lstStyle/>
          <a:p>
            <a:r>
              <a:rPr lang="en-GB" dirty="0"/>
              <a:t>Group It</a:t>
            </a:r>
          </a:p>
        </p:txBody>
      </p:sp>
      <p:sp>
        <p:nvSpPr>
          <p:cNvPr id="4" name="Rounded Rectangle 3">
            <a:extLst>
              <a:ext uri="{FF2B5EF4-FFF2-40B4-BE49-F238E27FC236}">
                <a16:creationId xmlns:a16="http://schemas.microsoft.com/office/drawing/2014/main" id="{9B6A59C8-B318-D346-9AF4-E0B32B4D7374}"/>
              </a:ext>
            </a:extLst>
          </p:cNvPr>
          <p:cNvSpPr/>
          <p:nvPr/>
        </p:nvSpPr>
        <p:spPr>
          <a:xfrm>
            <a:off x="9740807" y="510996"/>
            <a:ext cx="2259106" cy="718285"/>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groups</a:t>
            </a:r>
          </a:p>
        </p:txBody>
      </p:sp>
      <p:sp>
        <p:nvSpPr>
          <p:cNvPr id="5" name="Rounded Rectangle 4">
            <a:extLst>
              <a:ext uri="{FF2B5EF4-FFF2-40B4-BE49-F238E27FC236}">
                <a16:creationId xmlns:a16="http://schemas.microsoft.com/office/drawing/2014/main" id="{8425C860-3299-4B4A-A8C8-DEA544E31AB1}"/>
              </a:ext>
            </a:extLst>
          </p:cNvPr>
          <p:cNvSpPr/>
          <p:nvPr/>
        </p:nvSpPr>
        <p:spPr>
          <a:xfrm>
            <a:off x="8756726" y="1662064"/>
            <a:ext cx="3243188" cy="3705583"/>
          </a:xfrm>
          <a:prstGeom prst="roundRect">
            <a:avLst/>
          </a:prstGeom>
          <a:noFill/>
          <a:ln>
            <a:solidFill>
              <a:srgbClr val="FFD1DA"/>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“Find 10 sticks and put them into groups of 5.”</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Whoever finds the ten sticks and arranges them into groups of five first wins a point.</a:t>
            </a:r>
          </a:p>
          <a:p>
            <a:pPr algn="ctr"/>
            <a:endParaRPr lang="en-GB" sz="1600" dirty="0">
              <a:solidFill>
                <a:srgbClr val="222222"/>
              </a:solidFill>
              <a:latin typeface="Century Gothic" panose="020B0502020202020204" pitchFamily="34" charset="0"/>
            </a:endParaRPr>
          </a:p>
        </p:txBody>
      </p:sp>
    </p:spTree>
    <p:extLst>
      <p:ext uri="{BB962C8B-B14F-4D97-AF65-F5344CB8AC3E}">
        <p14:creationId xmlns:p14="http://schemas.microsoft.com/office/powerpoint/2010/main" val="1318959205"/>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TotalTime>
  <Words>3026</Words>
  <Application>Microsoft Office PowerPoint</Application>
  <PresentationFormat>Widescreen</PresentationFormat>
  <Paragraphs>278</Paragraphs>
  <Slides>19</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47</cp:revision>
  <dcterms:created xsi:type="dcterms:W3CDTF">2022-06-30T10:03:35Z</dcterms:created>
  <dcterms:modified xsi:type="dcterms:W3CDTF">2024-05-07T10:51:08Z</dcterms:modified>
</cp:coreProperties>
</file>