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2"/>
  </p:notesMasterIdLst>
  <p:sldIdLst>
    <p:sldId id="277" r:id="rId3"/>
    <p:sldId id="282" r:id="rId4"/>
    <p:sldId id="283"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B80"/>
    <a:srgbClr val="F0E7FF"/>
    <a:srgbClr val="AFE6DA"/>
    <a:srgbClr val="D4F0FD"/>
    <a:srgbClr val="222222"/>
    <a:srgbClr val="FFD1DA"/>
    <a:srgbClr val="43A047"/>
    <a:srgbClr val="2779F5"/>
    <a:srgbClr val="2196F3"/>
    <a:srgbClr val="0277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75"/>
    <p:restoredTop sz="77062"/>
  </p:normalViewPr>
  <p:slideViewPr>
    <p:cSldViewPr snapToGrid="0" snapToObjects="1">
      <p:cViewPr varScale="1">
        <p:scale>
          <a:sx n="82" d="100"/>
          <a:sy n="82" d="100"/>
        </p:scale>
        <p:origin x="114"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07/05/2024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explain your strategy for finding the answer?</a:t>
            </a:r>
            <a:br>
              <a:rPr lang="en-GB" dirty="0">
                <a:effectLst/>
              </a:rPr>
            </a:br>
            <a:r>
              <a:rPr lang="en-GB" dirty="0">
                <a:effectLst/>
              </a:rPr>
              <a:t>Can you think of another fact linked to this one?</a:t>
            </a:r>
            <a:br>
              <a:rPr lang="en-GB" dirty="0">
                <a:effectLst/>
              </a:rPr>
            </a:br>
            <a:br>
              <a:rPr lang="en-GB" dirty="0">
                <a:effectLst/>
              </a:rPr>
            </a:br>
            <a:r>
              <a:rPr lang="en-GB" dirty="0">
                <a:effectLst/>
              </a:rPr>
              <a:t>Extension: </a:t>
            </a:r>
            <a:br>
              <a:rPr lang="en-GB" dirty="0">
                <a:effectLst/>
              </a:rPr>
            </a:br>
            <a:r>
              <a:rPr lang="en-GB" dirty="0">
                <a:effectLst/>
              </a:rPr>
              <a:t>Include some division facts.</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4</a:t>
            </a:fld>
            <a:endParaRPr lang="en-GB"/>
          </a:p>
        </p:txBody>
      </p:sp>
    </p:spTree>
    <p:extLst>
      <p:ext uri="{BB962C8B-B14F-4D97-AF65-F5344CB8AC3E}">
        <p14:creationId xmlns:p14="http://schemas.microsoft.com/office/powerpoint/2010/main" val="1706626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have you calculated the answer?</a:t>
            </a:r>
            <a:br>
              <a:rPr lang="en-GB" dirty="0">
                <a:effectLst/>
              </a:rPr>
            </a:br>
            <a:r>
              <a:rPr lang="en-GB" dirty="0">
                <a:effectLst/>
              </a:rPr>
              <a:t>Which key multiplication facts are you using to help you?</a:t>
            </a:r>
            <a:br>
              <a:rPr lang="en-GB" dirty="0">
                <a:effectLst/>
              </a:rPr>
            </a:br>
            <a:br>
              <a:rPr lang="en-GB" dirty="0">
                <a:effectLst/>
              </a:rPr>
            </a:br>
            <a:r>
              <a:rPr lang="en-GB" dirty="0">
                <a:effectLst/>
              </a:rPr>
              <a:t>Extension: </a:t>
            </a:r>
            <a:br>
              <a:rPr lang="en-GB" dirty="0">
                <a:effectLst/>
              </a:rPr>
            </a:br>
            <a:r>
              <a:rPr lang="en-GB" dirty="0">
                <a:effectLst/>
              </a:rPr>
              <a:t>Say a related division fact.</a:t>
            </a:r>
            <a:br>
              <a:rPr lang="en-GB" dirty="0">
                <a:effectLst/>
              </a:rPr>
            </a:br>
            <a:r>
              <a:rPr lang="en-GB" dirty="0">
                <a:effectLst/>
              </a:rPr>
              <a:t>Roll the two 12-sided dice then roll an extra 6-sided die. Multiply the first product by the number on the 6-sided die.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2618705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Why have we said you can’t show 1 or 0 fingers?</a:t>
            </a:r>
            <a:br>
              <a:rPr lang="en-GB" dirty="0">
                <a:effectLst/>
              </a:rPr>
            </a:br>
            <a:r>
              <a:rPr lang="en-GB" dirty="0">
                <a:effectLst/>
              </a:rPr>
              <a:t>What is the largest possible answer based on the number of fingers you could put out?</a:t>
            </a:r>
            <a:br>
              <a:rPr lang="en-GB" dirty="0">
                <a:effectLst/>
              </a:rPr>
            </a:br>
            <a:br>
              <a:rPr lang="en-GB" dirty="0">
                <a:effectLst/>
              </a:rPr>
            </a:br>
            <a:r>
              <a:rPr lang="en-GB" dirty="0">
                <a:effectLst/>
              </a:rPr>
              <a:t>Extension: </a:t>
            </a:r>
            <a:br>
              <a:rPr lang="en-GB" dirty="0">
                <a:effectLst/>
              </a:rPr>
            </a:br>
            <a:r>
              <a:rPr lang="en-GB" dirty="0">
                <a:effectLst/>
              </a:rPr>
              <a:t>Play a round of maths, paper, scissors. The winner of two games play each other. The pupils who didn’t win become cheerleaders. This will result in two pupils battling to be the ultimate winner.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18997586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times table is this number in?</a:t>
            </a:r>
            <a:br>
              <a:rPr lang="en-GB" dirty="0">
                <a:effectLst/>
              </a:rPr>
            </a:br>
            <a:br>
              <a:rPr lang="en-GB" dirty="0">
                <a:effectLst/>
              </a:rPr>
            </a:br>
            <a:r>
              <a:rPr lang="en-GB" dirty="0">
                <a:effectLst/>
              </a:rPr>
              <a:t>Extension: </a:t>
            </a:r>
            <a:br>
              <a:rPr lang="en-GB" dirty="0">
                <a:effectLst/>
              </a:rPr>
            </a:br>
            <a:r>
              <a:rPr lang="en-GB" dirty="0">
                <a:effectLst/>
              </a:rPr>
              <a:t>Include numbers that are multiples of 10 or 100.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34069056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check your partner’s answers?</a:t>
            </a:r>
            <a:br>
              <a:rPr lang="en-GB" dirty="0">
                <a:effectLst/>
              </a:rPr>
            </a:br>
            <a:r>
              <a:rPr lang="en-GB" dirty="0">
                <a:effectLst/>
              </a:rPr>
              <a:t>Which facts do you find easier to recall? Why?</a:t>
            </a:r>
            <a:br>
              <a:rPr lang="en-GB" dirty="0">
                <a:effectLst/>
              </a:rPr>
            </a:br>
            <a:r>
              <a:rPr lang="en-GB" dirty="0">
                <a:effectLst/>
              </a:rPr>
              <a:t>Which facts can you use to recall other facts?</a:t>
            </a:r>
            <a:br>
              <a:rPr lang="en-GB" dirty="0">
                <a:effectLst/>
              </a:rPr>
            </a:br>
            <a:br>
              <a:rPr lang="en-GB" dirty="0">
                <a:effectLst/>
              </a:rPr>
            </a:br>
            <a:r>
              <a:rPr lang="en-GB" dirty="0">
                <a:effectLst/>
              </a:rPr>
              <a:t>Extension: </a:t>
            </a:r>
            <a:br>
              <a:rPr lang="en-GB" dirty="0">
                <a:effectLst/>
              </a:rPr>
            </a:br>
            <a:r>
              <a:rPr lang="en-GB" dirty="0">
                <a:effectLst/>
              </a:rPr>
              <a:t>Give one related fact for the question you land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287981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tables are linked? How do you know? Explain the links.</a:t>
            </a:r>
            <a:br>
              <a:rPr lang="en-GB" dirty="0">
                <a:effectLst/>
              </a:rPr>
            </a:br>
            <a:r>
              <a:rPr lang="en-GB" dirty="0">
                <a:effectLst/>
              </a:rPr>
              <a:t>How can you use these links to help you solve harder times table questions?</a:t>
            </a:r>
            <a:br>
              <a:rPr lang="en-GB" dirty="0">
                <a:effectLst/>
              </a:rPr>
            </a:br>
            <a:r>
              <a:rPr lang="en-GB" dirty="0">
                <a:effectLst/>
              </a:rPr>
              <a:t>Which times table has the most links?</a:t>
            </a:r>
            <a:br>
              <a:rPr lang="en-GB" dirty="0">
                <a:effectLst/>
              </a:rPr>
            </a:br>
            <a:br>
              <a:rPr lang="en-GB" dirty="0">
                <a:effectLst/>
              </a:rPr>
            </a:br>
            <a:r>
              <a:rPr lang="en-GB" dirty="0">
                <a:effectLst/>
              </a:rPr>
              <a:t>Extension: </a:t>
            </a:r>
            <a:br>
              <a:rPr lang="en-GB" dirty="0">
                <a:effectLst/>
              </a:rPr>
            </a:br>
            <a:r>
              <a:rPr lang="en-GB" dirty="0">
                <a:effectLst/>
              </a:rPr>
              <a:t>Explore the links between multiplying multiples of 10 and the 1 to 12 times tables.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2923209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multiple of 10 will you use?</a:t>
            </a:r>
            <a:br>
              <a:rPr lang="en-GB" dirty="0">
                <a:effectLst/>
              </a:rPr>
            </a:br>
            <a:r>
              <a:rPr lang="en-GB" dirty="0">
                <a:effectLst/>
              </a:rPr>
              <a:t>How can you use your knowledge of the 1 to 12 times tables to help you?</a:t>
            </a:r>
            <a:br>
              <a:rPr lang="en-GB" dirty="0">
                <a:effectLst/>
              </a:rPr>
            </a:br>
            <a:br>
              <a:rPr lang="en-GB" dirty="0">
                <a:effectLst/>
              </a:rPr>
            </a:br>
            <a:r>
              <a:rPr lang="en-GB" dirty="0">
                <a:effectLst/>
              </a:rPr>
              <a:t>Extension: </a:t>
            </a:r>
            <a:br>
              <a:rPr lang="en-GB" dirty="0">
                <a:effectLst/>
              </a:rPr>
            </a:br>
            <a:r>
              <a:rPr lang="en-GB" dirty="0">
                <a:effectLst/>
              </a:rPr>
              <a:t>Create a tripod where the multiplier and multiplicand are both multiples of 10.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589263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question could I ask that would give one of your numbers?</a:t>
            </a:r>
            <a:br>
              <a:rPr lang="en-GB" dirty="0">
                <a:effectLst/>
              </a:rPr>
            </a:br>
            <a:r>
              <a:rPr lang="en-GB" dirty="0">
                <a:effectLst/>
              </a:rPr>
              <a:t>Is there more than one question I could ask that would give the answer of [number]?</a:t>
            </a:r>
            <a:br>
              <a:rPr lang="en-GB" dirty="0">
                <a:effectLst/>
              </a:rPr>
            </a:br>
            <a:br>
              <a:rPr lang="en-GB" dirty="0">
                <a:effectLst/>
              </a:rPr>
            </a:br>
            <a:r>
              <a:rPr lang="en-GB" dirty="0">
                <a:effectLst/>
              </a:rPr>
              <a:t>Extension: </a:t>
            </a:r>
            <a:br>
              <a:rPr lang="en-GB" dirty="0">
                <a:effectLst/>
              </a:rPr>
            </a:br>
            <a:r>
              <a:rPr lang="en-GB" dirty="0">
                <a:effectLst/>
              </a:rPr>
              <a:t>Pupils could play this game in small groups with one person being the ‘caller’.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2560134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the missing number? Which facts can you use to help you?</a:t>
            </a:r>
            <a:br>
              <a:rPr lang="en-GB" dirty="0">
                <a:effectLst/>
              </a:rPr>
            </a:br>
            <a:r>
              <a:rPr lang="en-GB" dirty="0">
                <a:effectLst/>
              </a:rPr>
              <a:t>Can you explain the strategy you are using?</a:t>
            </a:r>
            <a:br>
              <a:rPr lang="en-GB" dirty="0">
                <a:effectLst/>
              </a:rPr>
            </a:br>
            <a:br>
              <a:rPr lang="en-GB" dirty="0">
                <a:effectLst/>
              </a:rPr>
            </a:br>
            <a:r>
              <a:rPr lang="en-GB" dirty="0">
                <a:effectLst/>
              </a:rPr>
              <a:t>Extension: </a:t>
            </a:r>
            <a:br>
              <a:rPr lang="en-GB" dirty="0">
                <a:effectLst/>
              </a:rPr>
            </a:br>
            <a:r>
              <a:rPr lang="en-GB" dirty="0">
                <a:effectLst/>
              </a:rPr>
              <a:t>Person C multiplies numbers A and B then multiples the product by 2.</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2178204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is a factor?</a:t>
            </a:r>
            <a:br>
              <a:rPr lang="en-GB" dirty="0">
                <a:effectLst/>
              </a:rPr>
            </a:br>
            <a:r>
              <a:rPr lang="en-GB" dirty="0">
                <a:effectLst/>
              </a:rPr>
              <a:t>How do we find a factor of a number?</a:t>
            </a:r>
            <a:br>
              <a:rPr lang="en-GB" dirty="0">
                <a:effectLst/>
              </a:rPr>
            </a:br>
            <a:r>
              <a:rPr lang="en-GB" dirty="0">
                <a:effectLst/>
              </a:rPr>
              <a:t>Can the same number be a factor of a number more than once?</a:t>
            </a:r>
            <a:br>
              <a:rPr lang="en-GB" dirty="0">
                <a:effectLst/>
              </a:rPr>
            </a:br>
            <a:r>
              <a:rPr lang="en-GB" dirty="0">
                <a:effectLst/>
              </a:rPr>
              <a:t>Which number is always a factor of any number?</a:t>
            </a:r>
            <a:br>
              <a:rPr lang="en-GB" dirty="0">
                <a:effectLst/>
              </a:rPr>
            </a:br>
            <a:br>
              <a:rPr lang="en-GB" dirty="0">
                <a:effectLst/>
              </a:rPr>
            </a:br>
            <a:r>
              <a:rPr lang="en-GB" dirty="0">
                <a:effectLst/>
              </a:rPr>
              <a:t>Extension: </a:t>
            </a:r>
            <a:br>
              <a:rPr lang="en-GB" dirty="0">
                <a:effectLst/>
              </a:rPr>
            </a:br>
            <a:r>
              <a:rPr lang="en-GB" dirty="0">
                <a:effectLst/>
              </a:rPr>
              <a:t>Expand the range to numbers over 50.</a:t>
            </a:r>
            <a:br>
              <a:rPr lang="en-GB" dirty="0">
                <a:effectLst/>
              </a:rPr>
            </a:br>
            <a:r>
              <a:rPr lang="en-GB" dirty="0">
                <a:effectLst/>
              </a:rPr>
              <a:t>Identify if the given number is composite, prime or square.</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902277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is a prime number? Is 1 a prime number?</a:t>
            </a:r>
            <a:br>
              <a:rPr lang="en-GB" dirty="0">
                <a:effectLst/>
              </a:rPr>
            </a:br>
            <a:r>
              <a:rPr lang="en-GB" dirty="0">
                <a:effectLst/>
              </a:rPr>
              <a:t>Can a number be a prime AND square number? Why not?</a:t>
            </a:r>
            <a:br>
              <a:rPr lang="en-GB" dirty="0">
                <a:effectLst/>
              </a:rPr>
            </a:br>
            <a:br>
              <a:rPr lang="en-GB" dirty="0">
                <a:effectLst/>
              </a:rPr>
            </a:br>
            <a:r>
              <a:rPr lang="en-GB" dirty="0">
                <a:effectLst/>
              </a:rPr>
              <a:t>Extension: </a:t>
            </a:r>
            <a:br>
              <a:rPr lang="en-GB" dirty="0">
                <a:effectLst/>
              </a:rPr>
            </a:br>
            <a:r>
              <a:rPr lang="en-GB" dirty="0">
                <a:effectLst/>
              </a:rPr>
              <a:t>Continue counting to 100.</a:t>
            </a:r>
            <a:br>
              <a:rPr lang="en-GB" dirty="0">
                <a:effectLst/>
              </a:rPr>
            </a:br>
            <a:r>
              <a:rPr lang="en-GB" dirty="0">
                <a:effectLst/>
              </a:rPr>
              <a:t>Play in small groups, adding a competitive element of being out if incorrect.</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3639322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many multiplication and division facts could you say?</a:t>
            </a:r>
            <a:br>
              <a:rPr lang="en-GB" dirty="0">
                <a:effectLst/>
              </a:rPr>
            </a:br>
            <a:r>
              <a:rPr lang="en-GB" dirty="0">
                <a:effectLst/>
              </a:rPr>
              <a:t>Did someone give you a different related calculation to the one you said?</a:t>
            </a:r>
            <a:br>
              <a:rPr lang="en-GB" dirty="0">
                <a:effectLst/>
              </a:rPr>
            </a:br>
            <a:br>
              <a:rPr lang="en-GB" dirty="0">
                <a:effectLst/>
              </a:rPr>
            </a:br>
            <a:r>
              <a:rPr lang="en-GB" dirty="0">
                <a:effectLst/>
              </a:rPr>
              <a:t>Extension: </a:t>
            </a:r>
            <a:br>
              <a:rPr lang="en-GB" dirty="0">
                <a:effectLst/>
              </a:rPr>
            </a:br>
            <a:r>
              <a:rPr lang="en-GB" dirty="0">
                <a:effectLst/>
              </a:rPr>
              <a:t>Give all the related facts before moving 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4245042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is this a related fact? Convince me.</a:t>
            </a:r>
            <a:br>
              <a:rPr lang="en-GB" dirty="0">
                <a:effectLst/>
              </a:rPr>
            </a:br>
            <a:r>
              <a:rPr lang="en-GB" dirty="0">
                <a:effectLst/>
              </a:rPr>
              <a:t>How many related facts can you find?</a:t>
            </a:r>
            <a:br>
              <a:rPr lang="en-GB" dirty="0">
                <a:effectLst/>
              </a:rPr>
            </a:br>
            <a:r>
              <a:rPr lang="en-GB" dirty="0">
                <a:effectLst/>
              </a:rPr>
              <a:t>Can you find related facts using each of the four operations?</a:t>
            </a:r>
            <a:br>
              <a:rPr lang="en-GB" dirty="0">
                <a:effectLst/>
              </a:rPr>
            </a:br>
            <a:br>
              <a:rPr lang="en-GB" dirty="0">
                <a:effectLst/>
              </a:rPr>
            </a:br>
            <a:r>
              <a:rPr lang="en-GB" dirty="0">
                <a:effectLst/>
              </a:rPr>
              <a:t>Extension: </a:t>
            </a:r>
            <a:br>
              <a:rPr lang="en-GB" dirty="0">
                <a:effectLst/>
              </a:rPr>
            </a:br>
            <a:r>
              <a:rPr lang="en-GB" dirty="0">
                <a:effectLst/>
              </a:rPr>
              <a:t>Include additional restraints e.g. all related facts must be division.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1529946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the digits needed to make the answer?</a:t>
            </a:r>
            <a:br>
              <a:rPr lang="en-GB" dirty="0">
                <a:effectLst/>
              </a:rPr>
            </a:br>
            <a:r>
              <a:rPr lang="en-GB" dirty="0">
                <a:effectLst/>
              </a:rPr>
              <a:t>Are some digits more frequent than others? Why?</a:t>
            </a:r>
            <a:br>
              <a:rPr lang="en-GB" dirty="0">
                <a:effectLst/>
              </a:rPr>
            </a:br>
            <a:br>
              <a:rPr lang="en-GB" dirty="0">
                <a:effectLst/>
              </a:rPr>
            </a:br>
            <a:r>
              <a:rPr lang="en-GB" dirty="0">
                <a:effectLst/>
              </a:rPr>
              <a:t>Extension: </a:t>
            </a:r>
            <a:br>
              <a:rPr lang="en-GB" dirty="0">
                <a:effectLst/>
              </a:rPr>
            </a:br>
            <a:r>
              <a:rPr lang="en-GB" dirty="0">
                <a:effectLst/>
              </a:rPr>
              <a:t>Pupils can take turns as the question master. Can they create a list of questions that would mean each digit would be used at least once in an answer?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4034128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 do you think will match your answer / question?</a:t>
            </a:r>
            <a:br>
              <a:rPr lang="en-GB" dirty="0">
                <a:effectLst/>
              </a:rPr>
            </a:br>
            <a:r>
              <a:rPr lang="en-GB" dirty="0">
                <a:effectLst/>
              </a:rPr>
              <a:t>Which times table matches your question?</a:t>
            </a:r>
            <a:br>
              <a:rPr lang="en-GB" dirty="0">
                <a:effectLst/>
              </a:rPr>
            </a:br>
            <a:br>
              <a:rPr lang="en-GB" dirty="0">
                <a:effectLst/>
              </a:rPr>
            </a:br>
            <a:r>
              <a:rPr lang="en-GB" dirty="0">
                <a:effectLst/>
              </a:rPr>
              <a:t>Extension: </a:t>
            </a:r>
            <a:br>
              <a:rPr lang="en-GB" dirty="0">
                <a:effectLst/>
              </a:rPr>
            </a:br>
            <a:r>
              <a:rPr lang="en-GB" dirty="0">
                <a:effectLst/>
              </a:rPr>
              <a:t>Put pupils into two groups with a complete set of cards. Which team can be the quickest to complete the loop?</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3657842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facts will you say? Are there other facts you could say?</a:t>
            </a:r>
            <a:br>
              <a:rPr lang="en-GB" dirty="0">
                <a:effectLst/>
              </a:rPr>
            </a:br>
            <a:r>
              <a:rPr lang="en-GB" dirty="0">
                <a:effectLst/>
              </a:rPr>
              <a:t>Which numbers link to more than two different times tables?</a:t>
            </a:r>
            <a:br>
              <a:rPr lang="en-GB" dirty="0">
                <a:effectLst/>
              </a:rPr>
            </a:br>
            <a:r>
              <a:rPr lang="en-GB" dirty="0">
                <a:effectLst/>
              </a:rPr>
              <a:t>Can you explain the method you are using?</a:t>
            </a:r>
            <a:br>
              <a:rPr lang="en-GB" dirty="0">
                <a:effectLst/>
              </a:rPr>
            </a:br>
            <a:br>
              <a:rPr lang="en-GB" dirty="0">
                <a:effectLst/>
              </a:rPr>
            </a:br>
            <a:r>
              <a:rPr lang="en-GB">
                <a:effectLst/>
              </a:rPr>
              <a:t>Extension: </a:t>
            </a:r>
            <a:br>
              <a:rPr lang="en-GB">
                <a:effectLst/>
              </a:rPr>
            </a:br>
            <a:r>
              <a:rPr lang="en-GB">
                <a:effectLst/>
              </a:rPr>
              <a:t>Identify at least 3 facts for the number.</a:t>
            </a:r>
            <a:endParaRPr lang="en-GB"/>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31458745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dirty="0"/>
              <a:t>Year 5</a:t>
            </a:r>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1187900253"/>
              </p:ext>
            </p:extLst>
          </p:nvPr>
        </p:nvGraphicFramePr>
        <p:xfrm>
          <a:off x="243275" y="1231925"/>
          <a:ext cx="11872524" cy="530860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Divided Race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1</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An area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Dice Duel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12-sided dice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Maths, Paper, Scissors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Question Race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Marathon Race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2</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6-sided dice</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Counters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Links and More Links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Aliens Have Landed</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3</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Bingo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4206660111"/>
              </p:ext>
            </p:extLst>
          </p:nvPr>
        </p:nvGraphicFramePr>
        <p:xfrm>
          <a:off x="243275" y="1231925"/>
          <a:ext cx="11872524" cy="529844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EB80"/>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Back to Ten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Who has the Maths Factor?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Spin and Pop</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Meet in the Middle</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4</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What do we know?</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Race the Answer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Two copies of resource 5</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 large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Looping facts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6</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Multiples Five in a Row</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7</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Different colour counters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2982204198"/>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B606E96-099B-1140-9A2A-1DC16FF592BC}"/>
              </a:ext>
            </a:extLst>
          </p:cNvPr>
          <p:cNvSpPr>
            <a:spLocks noGrp="1"/>
          </p:cNvSpPr>
          <p:nvPr>
            <p:ph sz="quarter" idx="12"/>
          </p:nvPr>
        </p:nvSpPr>
        <p:spPr>
          <a:xfrm>
            <a:off x="263027" y="1381328"/>
            <a:ext cx="8493700" cy="5161712"/>
          </a:xfrm>
        </p:spPr>
        <p:txBody>
          <a:bodyPr/>
          <a:lstStyle/>
          <a:p>
            <a:r>
              <a:rPr lang="en-GB" b="1" dirty="0"/>
              <a:t>Focus: </a:t>
            </a:r>
            <a:r>
              <a:rPr lang="en-GB" dirty="0"/>
              <a:t>Recall multiplication and division facts for the 1 - 12 times tables. </a:t>
            </a:r>
          </a:p>
          <a:p>
            <a:r>
              <a:rPr lang="en-GB" b="1" dirty="0"/>
              <a:t>Aim: </a:t>
            </a:r>
            <a:r>
              <a:rPr lang="en-GB" dirty="0"/>
              <a:t>Run to the answer of the given question. </a:t>
            </a:r>
          </a:p>
          <a:p>
            <a:r>
              <a:rPr lang="en-GB" b="1" dirty="0"/>
              <a:t>You will need: </a:t>
            </a:r>
            <a:r>
              <a:rPr lang="en-GB" dirty="0"/>
              <a:t>Resource 1; an area to play the game</a:t>
            </a:r>
          </a:p>
          <a:p>
            <a:r>
              <a:rPr lang="en-GB" b="1" dirty="0"/>
              <a:t>Instructions: </a:t>
            </a:r>
          </a:p>
          <a:p>
            <a:pPr marL="342900" indent="-342900">
              <a:buFont typeface="+mj-lt"/>
              <a:buAutoNum type="arabicParenR"/>
            </a:pPr>
            <a:r>
              <a:rPr lang="en-GB" dirty="0"/>
              <a:t>Stand in the middle of the room. </a:t>
            </a:r>
          </a:p>
          <a:p>
            <a:pPr marL="342900" indent="-342900">
              <a:buFont typeface="+mj-lt"/>
              <a:buAutoNum type="arabicParenR"/>
            </a:pPr>
            <a:r>
              <a:rPr lang="en-GB" dirty="0"/>
              <a:t>Your teacher will call out a division question linked to the 1 to 12 times tables. </a:t>
            </a:r>
          </a:p>
          <a:p>
            <a:pPr marL="342900" indent="-342900">
              <a:buFont typeface="+mj-lt"/>
              <a:buAutoNum type="arabicParenR"/>
            </a:pPr>
            <a:r>
              <a:rPr lang="en-GB" dirty="0"/>
              <a:t>Run to the number around the room that would be the answer to the question. </a:t>
            </a:r>
          </a:p>
        </p:txBody>
      </p:sp>
      <p:sp>
        <p:nvSpPr>
          <p:cNvPr id="3" name="Content Placeholder 2">
            <a:extLst>
              <a:ext uri="{FF2B5EF4-FFF2-40B4-BE49-F238E27FC236}">
                <a16:creationId xmlns:a16="http://schemas.microsoft.com/office/drawing/2014/main" id="{7278C639-1397-FF45-AB09-5182BFE459FB}"/>
              </a:ext>
            </a:extLst>
          </p:cNvPr>
          <p:cNvSpPr>
            <a:spLocks noGrp="1"/>
          </p:cNvSpPr>
          <p:nvPr>
            <p:ph sz="quarter" idx="10"/>
          </p:nvPr>
        </p:nvSpPr>
        <p:spPr/>
        <p:txBody>
          <a:bodyPr/>
          <a:lstStyle/>
          <a:p>
            <a:r>
              <a:rPr lang="en-GB" dirty="0"/>
              <a:t>Divided Race</a:t>
            </a:r>
          </a:p>
        </p:txBody>
      </p:sp>
      <p:sp>
        <p:nvSpPr>
          <p:cNvPr id="4" name="Rounded Rectangle 3">
            <a:extLst>
              <a:ext uri="{FF2B5EF4-FFF2-40B4-BE49-F238E27FC236}">
                <a16:creationId xmlns:a16="http://schemas.microsoft.com/office/drawing/2014/main" id="{D806DDE1-C401-C04B-A791-2F46CC1D9F33}"/>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01FD2071-BE65-3E4C-A35B-90135AD2DC17}"/>
              </a:ext>
            </a:extLst>
          </p:cNvPr>
          <p:cNvSpPr/>
          <p:nvPr/>
        </p:nvSpPr>
        <p:spPr>
          <a:xfrm>
            <a:off x="8756726" y="1662064"/>
            <a:ext cx="3243188" cy="2452736"/>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Teacher says, “24 ÷ 12 equals…”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Children should all run to the number 2. </a:t>
            </a:r>
          </a:p>
        </p:txBody>
      </p:sp>
    </p:spTree>
    <p:extLst>
      <p:ext uri="{BB962C8B-B14F-4D97-AF65-F5344CB8AC3E}">
        <p14:creationId xmlns:p14="http://schemas.microsoft.com/office/powerpoint/2010/main" val="110386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9DEC0E-567D-8D46-8CAD-C18F695AE346}"/>
              </a:ext>
            </a:extLst>
          </p:cNvPr>
          <p:cNvSpPr>
            <a:spLocks noGrp="1"/>
          </p:cNvSpPr>
          <p:nvPr>
            <p:ph sz="quarter" idx="12"/>
          </p:nvPr>
        </p:nvSpPr>
        <p:spPr/>
        <p:txBody>
          <a:bodyPr/>
          <a:lstStyle/>
          <a:p>
            <a:r>
              <a:rPr lang="en-GB" b="1" dirty="0"/>
              <a:t>Focus: </a:t>
            </a:r>
            <a:r>
              <a:rPr lang="en-GB" dirty="0"/>
              <a:t>Recall multiplication and related division facts for the 1 to 12 times tables and facts linked by multiples for 10. </a:t>
            </a:r>
          </a:p>
          <a:p>
            <a:r>
              <a:rPr lang="en-GB" b="1" dirty="0"/>
              <a:t>Aim: </a:t>
            </a:r>
            <a:r>
              <a:rPr lang="en-GB" dirty="0"/>
              <a:t>Be the first person to multiply the two numbers together.</a:t>
            </a:r>
          </a:p>
          <a:p>
            <a:r>
              <a:rPr lang="en-GB" b="1" dirty="0"/>
              <a:t>You will need: </a:t>
            </a:r>
            <a:r>
              <a:rPr lang="en-GB" dirty="0"/>
              <a:t>12-sided dice each </a:t>
            </a:r>
          </a:p>
          <a:p>
            <a:r>
              <a:rPr lang="en-GB" b="1" dirty="0"/>
              <a:t>Instructions: </a:t>
            </a:r>
          </a:p>
          <a:p>
            <a:pPr marL="342900" indent="-342900">
              <a:buFont typeface="+mj-lt"/>
              <a:buAutoNum type="arabicParenR"/>
            </a:pPr>
            <a:r>
              <a:rPr lang="en-GB" dirty="0"/>
              <a:t>Each person in the pair needs to roll their dice.</a:t>
            </a:r>
          </a:p>
          <a:p>
            <a:pPr marL="342900" indent="-342900">
              <a:buFont typeface="+mj-lt"/>
              <a:buAutoNum type="arabicParenR"/>
            </a:pPr>
            <a:r>
              <a:rPr lang="en-GB" dirty="0"/>
              <a:t>Race against each other to multiply the two numbers on the dice together. </a:t>
            </a:r>
          </a:p>
          <a:p>
            <a:pPr marL="342900" indent="-342900">
              <a:buFont typeface="+mj-lt"/>
              <a:buAutoNum type="arabicParenR"/>
            </a:pPr>
            <a:r>
              <a:rPr lang="en-GB" dirty="0"/>
              <a:t>The first person to say the full calculation out loud correctly wins one point (e.g. 5 × 9 = 45).</a:t>
            </a:r>
          </a:p>
          <a:p>
            <a:pPr marL="342900" indent="-342900">
              <a:buFont typeface="+mj-lt"/>
              <a:buAutoNum type="arabicParenR"/>
            </a:pPr>
            <a:r>
              <a:rPr lang="en-GB" dirty="0"/>
              <a:t>The first person to get 20 points wins. </a:t>
            </a:r>
          </a:p>
        </p:txBody>
      </p:sp>
      <p:sp>
        <p:nvSpPr>
          <p:cNvPr id="3" name="Content Placeholder 2">
            <a:extLst>
              <a:ext uri="{FF2B5EF4-FFF2-40B4-BE49-F238E27FC236}">
                <a16:creationId xmlns:a16="http://schemas.microsoft.com/office/drawing/2014/main" id="{8AA7C8C7-4726-2441-A322-559FB0EB5320}"/>
              </a:ext>
            </a:extLst>
          </p:cNvPr>
          <p:cNvSpPr>
            <a:spLocks noGrp="1"/>
          </p:cNvSpPr>
          <p:nvPr>
            <p:ph sz="quarter" idx="10"/>
          </p:nvPr>
        </p:nvSpPr>
        <p:spPr/>
        <p:txBody>
          <a:bodyPr/>
          <a:lstStyle/>
          <a:p>
            <a:r>
              <a:rPr lang="en-GB" dirty="0"/>
              <a:t>Dice Duel</a:t>
            </a:r>
          </a:p>
        </p:txBody>
      </p:sp>
      <p:sp>
        <p:nvSpPr>
          <p:cNvPr id="4" name="Rounded Rectangle 3">
            <a:extLst>
              <a:ext uri="{FF2B5EF4-FFF2-40B4-BE49-F238E27FC236}">
                <a16:creationId xmlns:a16="http://schemas.microsoft.com/office/drawing/2014/main" id="{884D8398-BDF0-984D-A72D-8132BD86F158}"/>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2477720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AF4D791-EFCD-EB4E-A72D-FDD9CCFF9360}"/>
              </a:ext>
            </a:extLst>
          </p:cNvPr>
          <p:cNvSpPr>
            <a:spLocks noGrp="1"/>
          </p:cNvSpPr>
          <p:nvPr>
            <p:ph sz="quarter" idx="12"/>
          </p:nvPr>
        </p:nvSpPr>
        <p:spPr>
          <a:xfrm>
            <a:off x="263027" y="1381328"/>
            <a:ext cx="8493700" cy="5161712"/>
          </a:xfrm>
        </p:spPr>
        <p:txBody>
          <a:bodyPr/>
          <a:lstStyle/>
          <a:p>
            <a:r>
              <a:rPr lang="en-GB" b="1" dirty="0"/>
              <a:t>Focus: </a:t>
            </a:r>
            <a:r>
              <a:rPr lang="en-GB" dirty="0"/>
              <a:t>Recognise and use multiplication and division facts for the 2, 3, 4, 5, 8 and 10 times tables.</a:t>
            </a:r>
          </a:p>
          <a:p>
            <a:r>
              <a:rPr lang="en-GB" b="1" dirty="0"/>
              <a:t>Aim: </a:t>
            </a:r>
            <a:r>
              <a:rPr lang="en-GB" dirty="0"/>
              <a:t>Play a maths version of rock, paper, scissors.</a:t>
            </a:r>
          </a:p>
          <a:p>
            <a:r>
              <a:rPr lang="en-GB" b="1" dirty="0"/>
              <a:t>Instructions: </a:t>
            </a:r>
          </a:p>
          <a:p>
            <a:pPr marL="342900" indent="-342900">
              <a:buFont typeface="+mj-lt"/>
              <a:buAutoNum type="arabicParenR"/>
            </a:pPr>
            <a:r>
              <a:rPr lang="en-GB" dirty="0"/>
              <a:t>Make both hands into fists and say maths, paper, scissors. </a:t>
            </a:r>
          </a:p>
          <a:p>
            <a:pPr marL="342900" indent="-342900">
              <a:buFont typeface="+mj-lt"/>
              <a:buAutoNum type="arabicParenR"/>
            </a:pPr>
            <a:r>
              <a:rPr lang="en-GB" dirty="0"/>
              <a:t>When you get to scissors, hold out between 2 and 10 fingers. </a:t>
            </a:r>
          </a:p>
          <a:p>
            <a:pPr marL="342900" indent="-342900">
              <a:buFont typeface="+mj-lt"/>
              <a:buAutoNum type="arabicParenR"/>
            </a:pPr>
            <a:r>
              <a:rPr lang="en-GB" dirty="0"/>
              <a:t>Multiply the number of fingers you hold up by the number of fingers your partner holds up. </a:t>
            </a:r>
          </a:p>
          <a:p>
            <a:pPr marL="342900" indent="-342900">
              <a:buFont typeface="+mj-lt"/>
              <a:buAutoNum type="arabicParenR"/>
            </a:pPr>
            <a:r>
              <a:rPr lang="en-GB" dirty="0"/>
              <a:t>The first person to say the correct calculation and answer wins a point. </a:t>
            </a:r>
          </a:p>
          <a:p>
            <a:pPr marL="342900" indent="-342900">
              <a:buFont typeface="+mj-lt"/>
              <a:buAutoNum type="arabicParenR"/>
            </a:pPr>
            <a:r>
              <a:rPr lang="en-GB" dirty="0"/>
              <a:t>The winner is the person to get 20 points.</a:t>
            </a:r>
          </a:p>
        </p:txBody>
      </p:sp>
      <p:sp>
        <p:nvSpPr>
          <p:cNvPr id="3" name="Content Placeholder 2">
            <a:extLst>
              <a:ext uri="{FF2B5EF4-FFF2-40B4-BE49-F238E27FC236}">
                <a16:creationId xmlns:a16="http://schemas.microsoft.com/office/drawing/2014/main" id="{6A72033C-FCB0-3D4E-998B-60A65AE77EEC}"/>
              </a:ext>
            </a:extLst>
          </p:cNvPr>
          <p:cNvSpPr>
            <a:spLocks noGrp="1"/>
          </p:cNvSpPr>
          <p:nvPr>
            <p:ph sz="quarter" idx="10"/>
          </p:nvPr>
        </p:nvSpPr>
        <p:spPr/>
        <p:txBody>
          <a:bodyPr/>
          <a:lstStyle/>
          <a:p>
            <a:r>
              <a:rPr lang="en-GB" dirty="0"/>
              <a:t>Maths, Paper, Scissors</a:t>
            </a:r>
          </a:p>
        </p:txBody>
      </p:sp>
      <p:sp>
        <p:nvSpPr>
          <p:cNvPr id="4" name="Rounded Rectangle 3">
            <a:extLst>
              <a:ext uri="{FF2B5EF4-FFF2-40B4-BE49-F238E27FC236}">
                <a16:creationId xmlns:a16="http://schemas.microsoft.com/office/drawing/2014/main" id="{8684F4F8-F2E0-3E43-A5AC-BB7F38EEE936}"/>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20B2FE0D-5C35-A442-A5D4-DF587F224670}"/>
              </a:ext>
            </a:extLst>
          </p:cNvPr>
          <p:cNvSpPr/>
          <p:nvPr/>
        </p:nvSpPr>
        <p:spPr>
          <a:xfrm>
            <a:off x="8756726" y="1662064"/>
            <a:ext cx="3243188" cy="3814608"/>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“Maths, paper, scissor!”</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holds out 3 fingers.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B holds out 4 fingers.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Partner A says, “3 × 4 = 12” first and wins a point. </a:t>
            </a:r>
          </a:p>
        </p:txBody>
      </p:sp>
    </p:spTree>
    <p:extLst>
      <p:ext uri="{BB962C8B-B14F-4D97-AF65-F5344CB8AC3E}">
        <p14:creationId xmlns:p14="http://schemas.microsoft.com/office/powerpoint/2010/main" val="2932314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9776EFD-EA3D-DA4E-8CE3-47D47A08465B}"/>
              </a:ext>
            </a:extLst>
          </p:cNvPr>
          <p:cNvSpPr>
            <a:spLocks noGrp="1"/>
          </p:cNvSpPr>
          <p:nvPr>
            <p:ph sz="quarter" idx="12"/>
          </p:nvPr>
        </p:nvSpPr>
        <p:spPr/>
        <p:txBody>
          <a:bodyPr/>
          <a:lstStyle/>
          <a:p>
            <a:r>
              <a:rPr lang="en-GB" b="1" dirty="0"/>
              <a:t>Focus: </a:t>
            </a:r>
            <a:r>
              <a:rPr lang="en-GB" dirty="0"/>
              <a:t>Recognise and use multiplication and division facts for the 2 to 12 times tables.</a:t>
            </a:r>
          </a:p>
          <a:p>
            <a:r>
              <a:rPr lang="en-GB" b="1" dirty="0"/>
              <a:t>Aim: </a:t>
            </a:r>
            <a:r>
              <a:rPr lang="en-GB" dirty="0"/>
              <a:t>Find as many multiplication and division facts for the number given. </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Your teacher is going to write a number on the board. You need to write as many multiplication and division statements that involve the number they have written in the time given.</a:t>
            </a:r>
          </a:p>
          <a:p>
            <a:pPr marL="342900" indent="-342900">
              <a:buFont typeface="+mj-lt"/>
              <a:buAutoNum type="arabicParenR"/>
            </a:pPr>
            <a:r>
              <a:rPr lang="en-GB" dirty="0"/>
              <a:t>Compare the statements you have written with someone else; did they find any that you didn’t? </a:t>
            </a:r>
          </a:p>
        </p:txBody>
      </p:sp>
      <p:sp>
        <p:nvSpPr>
          <p:cNvPr id="3" name="Content Placeholder 2">
            <a:extLst>
              <a:ext uri="{FF2B5EF4-FFF2-40B4-BE49-F238E27FC236}">
                <a16:creationId xmlns:a16="http://schemas.microsoft.com/office/drawing/2014/main" id="{F5E1C3CB-C091-AD45-9C4A-A81439207F7F}"/>
              </a:ext>
            </a:extLst>
          </p:cNvPr>
          <p:cNvSpPr>
            <a:spLocks noGrp="1"/>
          </p:cNvSpPr>
          <p:nvPr>
            <p:ph sz="quarter" idx="10"/>
          </p:nvPr>
        </p:nvSpPr>
        <p:spPr/>
        <p:txBody>
          <a:bodyPr/>
          <a:lstStyle/>
          <a:p>
            <a:r>
              <a:rPr lang="en-GB" dirty="0"/>
              <a:t>Question Race</a:t>
            </a:r>
          </a:p>
        </p:txBody>
      </p:sp>
      <p:sp>
        <p:nvSpPr>
          <p:cNvPr id="4" name="Rounded Rectangle 3">
            <a:extLst>
              <a:ext uri="{FF2B5EF4-FFF2-40B4-BE49-F238E27FC236}">
                <a16:creationId xmlns:a16="http://schemas.microsoft.com/office/drawing/2014/main" id="{92505C7F-E35A-1E4E-87E9-56723EDF46D8}"/>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 </a:t>
            </a:r>
          </a:p>
        </p:txBody>
      </p:sp>
    </p:spTree>
    <p:extLst>
      <p:ext uri="{BB962C8B-B14F-4D97-AF65-F5344CB8AC3E}">
        <p14:creationId xmlns:p14="http://schemas.microsoft.com/office/powerpoint/2010/main" val="396330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5FAC229-D6DF-144F-8E74-EBA6921B94B6}"/>
              </a:ext>
            </a:extLst>
          </p:cNvPr>
          <p:cNvSpPr>
            <a:spLocks noGrp="1"/>
          </p:cNvSpPr>
          <p:nvPr>
            <p:ph sz="quarter" idx="12"/>
          </p:nvPr>
        </p:nvSpPr>
        <p:spPr>
          <a:xfrm>
            <a:off x="263026" y="1381328"/>
            <a:ext cx="8094855" cy="5161712"/>
          </a:xfrm>
        </p:spPr>
        <p:txBody>
          <a:bodyPr>
            <a:normAutofit lnSpcReduction="10000"/>
          </a:bodyPr>
          <a:lstStyle/>
          <a:p>
            <a:r>
              <a:rPr lang="en-GB" b="1" dirty="0"/>
              <a:t>Focus: </a:t>
            </a:r>
            <a:r>
              <a:rPr lang="en-GB" dirty="0"/>
              <a:t>The 1 to 12 times tables and related division facts. </a:t>
            </a:r>
          </a:p>
          <a:p>
            <a:r>
              <a:rPr lang="en-GB" b="1" dirty="0"/>
              <a:t>Aim: </a:t>
            </a:r>
            <a:r>
              <a:rPr lang="en-GB" dirty="0"/>
              <a:t>Land on Athens first. </a:t>
            </a:r>
          </a:p>
          <a:p>
            <a:r>
              <a:rPr lang="en-GB" b="1" dirty="0"/>
              <a:t>You will need: </a:t>
            </a:r>
            <a:r>
              <a:rPr lang="en-GB" dirty="0"/>
              <a:t>Resource 2; 6-sided dice; counters</a:t>
            </a:r>
          </a:p>
          <a:p>
            <a:r>
              <a:rPr lang="en-GB" b="1" dirty="0"/>
              <a:t>Instructions: </a:t>
            </a:r>
          </a:p>
          <a:p>
            <a:pPr marL="342900" indent="-342900">
              <a:buFont typeface="+mj-lt"/>
              <a:buAutoNum type="arabicParenR"/>
            </a:pPr>
            <a:r>
              <a:rPr lang="en-GB" dirty="0"/>
              <a:t>In pairs, you will need a ‘Marathon race’ game board, a 6-sided dice and a counter each. </a:t>
            </a:r>
          </a:p>
          <a:p>
            <a:pPr marL="342900" indent="-342900">
              <a:buFont typeface="+mj-lt"/>
              <a:buAutoNum type="arabicParenR"/>
            </a:pPr>
            <a:r>
              <a:rPr lang="en-GB" dirty="0"/>
              <a:t>Roll the dice and move that number of spaces. </a:t>
            </a:r>
          </a:p>
          <a:p>
            <a:pPr marL="342900" indent="-342900">
              <a:buFont typeface="+mj-lt"/>
              <a:buAutoNum type="arabicParenR"/>
            </a:pPr>
            <a:r>
              <a:rPr lang="en-GB" dirty="0"/>
              <a:t>Answer the question on the space or follow the instructions. If you answer a question incorrectly, you must return to the square you came from. </a:t>
            </a:r>
          </a:p>
          <a:p>
            <a:pPr marL="342900" indent="-342900">
              <a:buFont typeface="+mj-lt"/>
              <a:buAutoNum type="arabicParenR"/>
            </a:pPr>
            <a:r>
              <a:rPr lang="en-GB" dirty="0"/>
              <a:t>To win, you must land on Athens. </a:t>
            </a:r>
          </a:p>
        </p:txBody>
      </p:sp>
      <p:sp>
        <p:nvSpPr>
          <p:cNvPr id="3" name="Content Placeholder 2">
            <a:extLst>
              <a:ext uri="{FF2B5EF4-FFF2-40B4-BE49-F238E27FC236}">
                <a16:creationId xmlns:a16="http://schemas.microsoft.com/office/drawing/2014/main" id="{954E2FEC-9F77-CD40-81C7-14DE5448F22C}"/>
              </a:ext>
            </a:extLst>
          </p:cNvPr>
          <p:cNvSpPr>
            <a:spLocks noGrp="1"/>
          </p:cNvSpPr>
          <p:nvPr>
            <p:ph sz="quarter" idx="10"/>
          </p:nvPr>
        </p:nvSpPr>
        <p:spPr/>
        <p:txBody>
          <a:bodyPr/>
          <a:lstStyle/>
          <a:p>
            <a:r>
              <a:rPr lang="en-GB" dirty="0"/>
              <a:t>Marathon Race</a:t>
            </a:r>
          </a:p>
        </p:txBody>
      </p:sp>
      <p:sp>
        <p:nvSpPr>
          <p:cNvPr id="4" name="Rounded Rectangle 3">
            <a:extLst>
              <a:ext uri="{FF2B5EF4-FFF2-40B4-BE49-F238E27FC236}">
                <a16:creationId xmlns:a16="http://schemas.microsoft.com/office/drawing/2014/main" id="{7184FA18-D45B-9449-9DEE-D1B202494405}"/>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pic>
        <p:nvPicPr>
          <p:cNvPr id="6" name="Picture 5" descr="A screenshot of a game&#10;&#10;Description automatically generated">
            <a:extLst>
              <a:ext uri="{FF2B5EF4-FFF2-40B4-BE49-F238E27FC236}">
                <a16:creationId xmlns:a16="http://schemas.microsoft.com/office/drawing/2014/main" id="{7A573634-B396-3949-B90A-E9936EB6D10F}"/>
              </a:ext>
            </a:extLst>
          </p:cNvPr>
          <p:cNvPicPr>
            <a:picLocks noChangeAspect="1"/>
          </p:cNvPicPr>
          <p:nvPr/>
        </p:nvPicPr>
        <p:blipFill>
          <a:blip r:embed="rId3"/>
          <a:stretch>
            <a:fillRect/>
          </a:stretch>
        </p:blipFill>
        <p:spPr>
          <a:xfrm rot="5400000">
            <a:off x="8892075" y="3427991"/>
            <a:ext cx="2573644" cy="364203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90692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F66E22B-E58F-8642-AC74-3247ED652E78}"/>
              </a:ext>
            </a:extLst>
          </p:cNvPr>
          <p:cNvSpPr>
            <a:spLocks noGrp="1"/>
          </p:cNvSpPr>
          <p:nvPr>
            <p:ph sz="quarter" idx="12"/>
          </p:nvPr>
        </p:nvSpPr>
        <p:spPr/>
        <p:txBody>
          <a:bodyPr/>
          <a:lstStyle/>
          <a:p>
            <a:r>
              <a:rPr lang="en-GB" b="1" dirty="0"/>
              <a:t>Focus: </a:t>
            </a:r>
            <a:r>
              <a:rPr lang="en-GB" dirty="0"/>
              <a:t>Investigate and explore links between the 1 to 12 times tables.</a:t>
            </a:r>
          </a:p>
          <a:p>
            <a:r>
              <a:rPr lang="en-GB" b="1" dirty="0"/>
              <a:t>Aim: </a:t>
            </a:r>
            <a:r>
              <a:rPr lang="en-GB" dirty="0"/>
              <a:t>Explore the links between the different times tables. </a:t>
            </a:r>
          </a:p>
          <a:p>
            <a:r>
              <a:rPr lang="en-GB" b="1" dirty="0"/>
              <a:t>Instructions: </a:t>
            </a:r>
          </a:p>
          <a:p>
            <a:pPr algn="ctr"/>
            <a:r>
              <a:rPr lang="en-GB" dirty="0"/>
              <a:t>Evie say, “I know my 4 times table is linked to my 8 times table.”</a:t>
            </a:r>
          </a:p>
          <a:p>
            <a:pPr marL="342900" indent="-342900">
              <a:buFont typeface="+mj-lt"/>
              <a:buAutoNum type="arabicParenR"/>
            </a:pPr>
            <a:r>
              <a:rPr lang="en-GB" dirty="0"/>
              <a:t>In small groups, discuss what Evie has said. Do you agree? Can you prove your ideas? </a:t>
            </a:r>
          </a:p>
          <a:p>
            <a:pPr marL="342900" indent="-342900">
              <a:buFont typeface="+mj-lt"/>
              <a:buAutoNum type="arabicParenR"/>
            </a:pPr>
            <a:r>
              <a:rPr lang="en-GB" dirty="0"/>
              <a:t>How are other times tables linked? In your groups, identify and explain the links you know of. </a:t>
            </a:r>
          </a:p>
        </p:txBody>
      </p:sp>
      <p:sp>
        <p:nvSpPr>
          <p:cNvPr id="3" name="Content Placeholder 2">
            <a:extLst>
              <a:ext uri="{FF2B5EF4-FFF2-40B4-BE49-F238E27FC236}">
                <a16:creationId xmlns:a16="http://schemas.microsoft.com/office/drawing/2014/main" id="{46861E4F-26B3-B04C-9BBA-B760EA8876D2}"/>
              </a:ext>
            </a:extLst>
          </p:cNvPr>
          <p:cNvSpPr>
            <a:spLocks noGrp="1"/>
          </p:cNvSpPr>
          <p:nvPr>
            <p:ph sz="quarter" idx="10"/>
          </p:nvPr>
        </p:nvSpPr>
        <p:spPr/>
        <p:txBody>
          <a:bodyPr/>
          <a:lstStyle/>
          <a:p>
            <a:r>
              <a:rPr lang="en-GB" dirty="0"/>
              <a:t>Links and More Links</a:t>
            </a:r>
          </a:p>
        </p:txBody>
      </p:sp>
      <p:sp>
        <p:nvSpPr>
          <p:cNvPr id="4" name="Rounded Rectangle 3">
            <a:extLst>
              <a:ext uri="{FF2B5EF4-FFF2-40B4-BE49-F238E27FC236}">
                <a16:creationId xmlns:a16="http://schemas.microsoft.com/office/drawing/2014/main" id="{01BCAD87-8869-584A-BEE3-BE5E7BE62046}"/>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Tree>
    <p:extLst>
      <p:ext uri="{BB962C8B-B14F-4D97-AF65-F5344CB8AC3E}">
        <p14:creationId xmlns:p14="http://schemas.microsoft.com/office/powerpoint/2010/main" val="389441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533B013-D0D0-144C-B8E3-5F66C5F1869E}"/>
              </a:ext>
            </a:extLst>
          </p:cNvPr>
          <p:cNvSpPr>
            <a:spLocks noGrp="1"/>
          </p:cNvSpPr>
          <p:nvPr>
            <p:ph sz="quarter" idx="12"/>
          </p:nvPr>
        </p:nvSpPr>
        <p:spPr/>
        <p:txBody>
          <a:bodyPr>
            <a:normAutofit fontScale="92500" lnSpcReduction="10000"/>
          </a:bodyPr>
          <a:lstStyle/>
          <a:p>
            <a:r>
              <a:rPr lang="en-GB" b="1" dirty="0"/>
              <a:t>Focus: </a:t>
            </a:r>
            <a:r>
              <a:rPr lang="en-GB" dirty="0"/>
              <a:t>Recognise and use multiplication and division facts for the 1 to 12 times tables, including facts related by a power of 10. </a:t>
            </a:r>
          </a:p>
          <a:p>
            <a:r>
              <a:rPr lang="en-GB" b="1" dirty="0"/>
              <a:t>Aim: </a:t>
            </a:r>
            <a:r>
              <a:rPr lang="en-GB" dirty="0"/>
              <a:t>Create tripods and write all the related facts. </a:t>
            </a:r>
          </a:p>
          <a:p>
            <a:r>
              <a:rPr lang="en-GB" b="1" dirty="0"/>
              <a:t>You will need: </a:t>
            </a:r>
            <a:r>
              <a:rPr lang="en-GB" dirty="0"/>
              <a:t>Resource 3</a:t>
            </a:r>
          </a:p>
          <a:p>
            <a:r>
              <a:rPr lang="en-GB" b="1" dirty="0"/>
              <a:t>Instructions: </a:t>
            </a:r>
          </a:p>
          <a:p>
            <a:pPr marL="342900" indent="-342900">
              <a:buFont typeface="+mj-lt"/>
              <a:buAutoNum type="arabicParenR"/>
            </a:pPr>
            <a:r>
              <a:rPr lang="en-GB" dirty="0"/>
              <a:t>Look at the alien tripod.</a:t>
            </a:r>
          </a:p>
          <a:p>
            <a:pPr marL="342900" indent="-342900">
              <a:buFont typeface="+mj-lt"/>
              <a:buAutoNum type="arabicParenR"/>
            </a:pPr>
            <a:r>
              <a:rPr lang="en-GB" dirty="0"/>
              <a:t>What do you think the link is between the numbers in the spaceship? Which multiplication or division facts could you write using these numbers?</a:t>
            </a:r>
          </a:p>
          <a:p>
            <a:pPr marL="342900" indent="-342900">
              <a:buFont typeface="+mj-lt"/>
              <a:buAutoNum type="arabicParenR"/>
            </a:pPr>
            <a:r>
              <a:rPr lang="en-GB" dirty="0"/>
              <a:t>Using the Alien Tripods worksheet, create 9 different tripods. Each tripod must contain a multiple of ten. </a:t>
            </a:r>
          </a:p>
          <a:p>
            <a:pPr marL="342900" indent="-342900">
              <a:buFont typeface="+mj-lt"/>
              <a:buAutoNum type="arabicParenR"/>
            </a:pPr>
            <a:r>
              <a:rPr lang="en-GB" dirty="0"/>
              <a:t>In the box underneath each tripod, write the calculations that can be made using the numbers you have written. </a:t>
            </a:r>
          </a:p>
        </p:txBody>
      </p:sp>
      <p:sp>
        <p:nvSpPr>
          <p:cNvPr id="3" name="Content Placeholder 2">
            <a:extLst>
              <a:ext uri="{FF2B5EF4-FFF2-40B4-BE49-F238E27FC236}">
                <a16:creationId xmlns:a16="http://schemas.microsoft.com/office/drawing/2014/main" id="{1E1669C4-15A4-C44C-8E49-113BC417E889}"/>
              </a:ext>
            </a:extLst>
          </p:cNvPr>
          <p:cNvSpPr>
            <a:spLocks noGrp="1"/>
          </p:cNvSpPr>
          <p:nvPr>
            <p:ph sz="quarter" idx="10"/>
          </p:nvPr>
        </p:nvSpPr>
        <p:spPr/>
        <p:txBody>
          <a:bodyPr/>
          <a:lstStyle/>
          <a:p>
            <a:r>
              <a:rPr lang="en-GB" dirty="0"/>
              <a:t>Aliens Have Landed</a:t>
            </a:r>
          </a:p>
        </p:txBody>
      </p:sp>
      <p:sp>
        <p:nvSpPr>
          <p:cNvPr id="4" name="Rounded Rectangle 3">
            <a:extLst>
              <a:ext uri="{FF2B5EF4-FFF2-40B4-BE49-F238E27FC236}">
                <a16:creationId xmlns:a16="http://schemas.microsoft.com/office/drawing/2014/main" id="{586D0C14-6B74-6646-A793-D5C95DC2E5D5}"/>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a:t>
            </a:r>
          </a:p>
        </p:txBody>
      </p:sp>
      <p:grpSp>
        <p:nvGrpSpPr>
          <p:cNvPr id="10" name="Group 9">
            <a:extLst>
              <a:ext uri="{FF2B5EF4-FFF2-40B4-BE49-F238E27FC236}">
                <a16:creationId xmlns:a16="http://schemas.microsoft.com/office/drawing/2014/main" id="{CD88CD25-4E6C-0B45-A94C-955BCD584306}"/>
              </a:ext>
            </a:extLst>
          </p:cNvPr>
          <p:cNvGrpSpPr/>
          <p:nvPr/>
        </p:nvGrpSpPr>
        <p:grpSpPr>
          <a:xfrm>
            <a:off x="9125728" y="1821985"/>
            <a:ext cx="2803246" cy="2560445"/>
            <a:chOff x="9125728" y="1821985"/>
            <a:chExt cx="2803246" cy="2560445"/>
          </a:xfrm>
        </p:grpSpPr>
        <p:pic>
          <p:nvPicPr>
            <p:cNvPr id="6" name="Picture 5" descr="A screenshot of a computer screen&#10;&#10;Description automatically generated">
              <a:extLst>
                <a:ext uri="{FF2B5EF4-FFF2-40B4-BE49-F238E27FC236}">
                  <a16:creationId xmlns:a16="http://schemas.microsoft.com/office/drawing/2014/main" id="{49F0E7A6-B6DE-C944-8E75-C3DE81B6CCB2}"/>
                </a:ext>
              </a:extLst>
            </p:cNvPr>
            <p:cNvPicPr>
              <a:picLocks noChangeAspect="1"/>
            </p:cNvPicPr>
            <p:nvPr/>
          </p:nvPicPr>
          <p:blipFill>
            <a:blip r:embed="rId3"/>
            <a:stretch>
              <a:fillRect/>
            </a:stretch>
          </p:blipFill>
          <p:spPr>
            <a:xfrm>
              <a:off x="9125728" y="1821985"/>
              <a:ext cx="2803246" cy="2560445"/>
            </a:xfrm>
            <a:prstGeom prst="rect">
              <a:avLst/>
            </a:prstGeom>
          </p:spPr>
        </p:pic>
        <p:sp>
          <p:nvSpPr>
            <p:cNvPr id="7" name="Google Shape;126;p16">
              <a:extLst>
                <a:ext uri="{FF2B5EF4-FFF2-40B4-BE49-F238E27FC236}">
                  <a16:creationId xmlns:a16="http://schemas.microsoft.com/office/drawing/2014/main" id="{4B5F6D09-02DB-D64A-8774-885AA3D8A16E}"/>
                </a:ext>
              </a:extLst>
            </p:cNvPr>
            <p:cNvSpPr/>
            <p:nvPr/>
          </p:nvSpPr>
          <p:spPr>
            <a:xfrm>
              <a:off x="9503384" y="2184420"/>
              <a:ext cx="677680" cy="582300"/>
            </a:xfrm>
            <a:prstGeom prst="ellipse">
              <a:avLst/>
            </a:prstGeom>
            <a:no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000" dirty="0">
                  <a:latin typeface="Century Gothic" panose="020B0502020202020204" pitchFamily="34" charset="0"/>
                  <a:ea typeface="Source Sans Pro"/>
                  <a:cs typeface="Source Sans Pro"/>
                  <a:sym typeface="Source Sans Pro"/>
                </a:rPr>
                <a:t>30</a:t>
              </a:r>
              <a:endParaRPr sz="2000" dirty="0">
                <a:latin typeface="Century Gothic" panose="020B0502020202020204" pitchFamily="34" charset="0"/>
                <a:ea typeface="Source Sans Pro"/>
                <a:cs typeface="Source Sans Pro"/>
                <a:sym typeface="Source Sans Pro"/>
              </a:endParaRPr>
            </a:p>
          </p:txBody>
        </p:sp>
        <p:sp>
          <p:nvSpPr>
            <p:cNvPr id="8" name="Google Shape;127;p16">
              <a:extLst>
                <a:ext uri="{FF2B5EF4-FFF2-40B4-BE49-F238E27FC236}">
                  <a16:creationId xmlns:a16="http://schemas.microsoft.com/office/drawing/2014/main" id="{244ACD4D-C9E8-9040-A0FC-BC0A778E95B2}"/>
                </a:ext>
              </a:extLst>
            </p:cNvPr>
            <p:cNvSpPr/>
            <p:nvPr/>
          </p:nvSpPr>
          <p:spPr>
            <a:xfrm>
              <a:off x="10818425" y="2188768"/>
              <a:ext cx="677680" cy="582300"/>
            </a:xfrm>
            <a:prstGeom prst="ellipse">
              <a:avLst/>
            </a:prstGeom>
            <a:noFill/>
            <a:ln w="9525" cap="flat" cmpd="sng">
              <a:no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2000" dirty="0">
                  <a:latin typeface="Century Gothic" panose="020B0502020202020204" pitchFamily="34" charset="0"/>
                  <a:ea typeface="Source Sans Pro"/>
                  <a:cs typeface="Source Sans Pro"/>
                  <a:sym typeface="Source Sans Pro"/>
                </a:rPr>
                <a:t>4</a:t>
              </a:r>
              <a:endParaRPr sz="2000" dirty="0">
                <a:latin typeface="Century Gothic" panose="020B0502020202020204" pitchFamily="34" charset="0"/>
                <a:ea typeface="Source Sans Pro"/>
                <a:cs typeface="Source Sans Pro"/>
                <a:sym typeface="Source Sans Pro"/>
              </a:endParaRPr>
            </a:p>
          </p:txBody>
        </p:sp>
        <p:sp>
          <p:nvSpPr>
            <p:cNvPr id="9" name="Google Shape;129;p16">
              <a:extLst>
                <a:ext uri="{FF2B5EF4-FFF2-40B4-BE49-F238E27FC236}">
                  <a16:creationId xmlns:a16="http://schemas.microsoft.com/office/drawing/2014/main" id="{15F8D818-AED0-4A42-8C7F-9DE48F7E98A9}"/>
                </a:ext>
              </a:extLst>
            </p:cNvPr>
            <p:cNvSpPr/>
            <p:nvPr/>
          </p:nvSpPr>
          <p:spPr>
            <a:xfrm>
              <a:off x="9986010" y="3370901"/>
              <a:ext cx="1082682" cy="582300"/>
            </a:xfrm>
            <a:prstGeom prst="ellipse">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2000" dirty="0">
                  <a:latin typeface="Century Gothic" panose="020B0502020202020204" pitchFamily="34" charset="0"/>
                  <a:ea typeface="Source Sans Pro"/>
                  <a:cs typeface="Source Sans Pro"/>
                  <a:sym typeface="Source Sans Pro"/>
                </a:rPr>
                <a:t>120</a:t>
              </a:r>
              <a:endParaRPr sz="2000" dirty="0">
                <a:latin typeface="Century Gothic" panose="020B0502020202020204" pitchFamily="34" charset="0"/>
                <a:ea typeface="Source Sans Pro"/>
                <a:cs typeface="Source Sans Pro"/>
                <a:sym typeface="Source Sans Pro"/>
              </a:endParaRPr>
            </a:p>
          </p:txBody>
        </p:sp>
      </p:grpSp>
    </p:spTree>
    <p:extLst>
      <p:ext uri="{BB962C8B-B14F-4D97-AF65-F5344CB8AC3E}">
        <p14:creationId xmlns:p14="http://schemas.microsoft.com/office/powerpoint/2010/main" val="4283071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FA2211-8886-D149-B3FB-DA0E9D372869}"/>
              </a:ext>
            </a:extLst>
          </p:cNvPr>
          <p:cNvSpPr>
            <a:spLocks noGrp="1"/>
          </p:cNvSpPr>
          <p:nvPr>
            <p:ph sz="quarter" idx="12"/>
          </p:nvPr>
        </p:nvSpPr>
        <p:spPr/>
        <p:txBody>
          <a:bodyPr/>
          <a:lstStyle/>
          <a:p>
            <a:r>
              <a:rPr lang="en-GB" b="1" dirty="0"/>
              <a:t>Focus: </a:t>
            </a:r>
            <a:r>
              <a:rPr lang="en-GB" dirty="0"/>
              <a:t>Related division facts for the 1 to 12 times tables and facts linked through powers of 10 and 100.</a:t>
            </a:r>
          </a:p>
          <a:p>
            <a:r>
              <a:rPr lang="en-GB" b="1" dirty="0"/>
              <a:t>Aim: </a:t>
            </a:r>
            <a:r>
              <a:rPr lang="en-GB" dirty="0"/>
              <a:t>Be the first to cross off all your bingo numbers. </a:t>
            </a:r>
          </a:p>
          <a:p>
            <a:r>
              <a:rPr lang="en-GB" b="1" dirty="0"/>
              <a:t>You will need: </a:t>
            </a:r>
            <a:r>
              <a:rPr lang="en-GB" dirty="0"/>
              <a:t>Mini whiteboards</a:t>
            </a:r>
          </a:p>
          <a:p>
            <a:r>
              <a:rPr lang="en-GB" b="1" dirty="0"/>
              <a:t>Instructions: </a:t>
            </a:r>
          </a:p>
          <a:p>
            <a:pPr marL="342900" indent="-342900">
              <a:buFont typeface="+mj-lt"/>
              <a:buAutoNum type="arabicParenR"/>
            </a:pPr>
            <a:r>
              <a:rPr lang="en-GB" dirty="0"/>
              <a:t>Write down five different numbers between 1 and 12. These are your bingo numbers. </a:t>
            </a:r>
          </a:p>
          <a:p>
            <a:pPr marL="342900" indent="-342900">
              <a:buFont typeface="+mj-lt"/>
              <a:buAutoNum type="arabicParenR"/>
            </a:pPr>
            <a:r>
              <a:rPr lang="en-GB" dirty="0"/>
              <a:t>Your teacher will call out a division question that involves two multiples of 10 or 100 and is linked to the 1 to 12 times table (for example 360 ÷ 60). </a:t>
            </a:r>
          </a:p>
          <a:p>
            <a:pPr marL="342900" indent="-342900">
              <a:buFont typeface="+mj-lt"/>
              <a:buAutoNum type="arabicParenR"/>
            </a:pPr>
            <a:r>
              <a:rPr lang="en-GB" dirty="0"/>
              <a:t>If one of your bingo numbers is the answer to the question, cross it off. </a:t>
            </a:r>
          </a:p>
          <a:p>
            <a:pPr marL="342900" indent="-342900">
              <a:buFont typeface="+mj-lt"/>
              <a:buAutoNum type="arabicParenR"/>
            </a:pPr>
            <a:r>
              <a:rPr lang="en-GB" dirty="0"/>
              <a:t>When you cross off all your numbers, shout ‘bingo’. </a:t>
            </a:r>
          </a:p>
        </p:txBody>
      </p:sp>
      <p:sp>
        <p:nvSpPr>
          <p:cNvPr id="3" name="Content Placeholder 2">
            <a:extLst>
              <a:ext uri="{FF2B5EF4-FFF2-40B4-BE49-F238E27FC236}">
                <a16:creationId xmlns:a16="http://schemas.microsoft.com/office/drawing/2014/main" id="{6514BBD9-33DC-CB47-951E-AF7439DB908D}"/>
              </a:ext>
            </a:extLst>
          </p:cNvPr>
          <p:cNvSpPr>
            <a:spLocks noGrp="1"/>
          </p:cNvSpPr>
          <p:nvPr>
            <p:ph sz="quarter" idx="10"/>
          </p:nvPr>
        </p:nvSpPr>
        <p:spPr/>
        <p:txBody>
          <a:bodyPr/>
          <a:lstStyle/>
          <a:p>
            <a:r>
              <a:rPr lang="en-GB" dirty="0"/>
              <a:t>Bingo</a:t>
            </a:r>
          </a:p>
        </p:txBody>
      </p:sp>
      <p:sp>
        <p:nvSpPr>
          <p:cNvPr id="4" name="Rounded Rectangle 3">
            <a:extLst>
              <a:ext uri="{FF2B5EF4-FFF2-40B4-BE49-F238E27FC236}">
                <a16:creationId xmlns:a16="http://schemas.microsoft.com/office/drawing/2014/main" id="{21A5455D-0EFC-884F-9B03-AAE1B8EA1886}"/>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885876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8D726E0-52D1-B94D-8211-CD6897BA6111}"/>
              </a:ext>
            </a:extLst>
          </p:cNvPr>
          <p:cNvSpPr>
            <a:spLocks noGrp="1"/>
          </p:cNvSpPr>
          <p:nvPr>
            <p:ph sz="quarter" idx="12"/>
          </p:nvPr>
        </p:nvSpPr>
        <p:spPr>
          <a:xfrm>
            <a:off x="263027" y="1381328"/>
            <a:ext cx="8493700" cy="5161712"/>
          </a:xfrm>
        </p:spPr>
        <p:txBody>
          <a:bodyPr>
            <a:normAutofit fontScale="85000" lnSpcReduction="10000"/>
          </a:bodyPr>
          <a:lstStyle/>
          <a:p>
            <a:r>
              <a:rPr lang="en-GB" b="1" dirty="0"/>
              <a:t>Focus: </a:t>
            </a:r>
            <a:r>
              <a:rPr lang="en-GB" dirty="0"/>
              <a:t>Recall of multiplication and related division facts for the 1 to 12 times tables and facts linked by multiples of 10 or 100. </a:t>
            </a:r>
          </a:p>
          <a:p>
            <a:r>
              <a:rPr lang="en-GB" b="1" dirty="0"/>
              <a:t>Aim: </a:t>
            </a:r>
            <a:r>
              <a:rPr lang="en-GB" dirty="0"/>
              <a:t>Calculate the missing number written by a partner. </a:t>
            </a:r>
          </a:p>
          <a:p>
            <a:r>
              <a:rPr lang="en-GB" b="1" dirty="0"/>
              <a:t>You will need: </a:t>
            </a:r>
            <a:r>
              <a:rPr lang="en-GB" dirty="0"/>
              <a:t>Mini whiteboards</a:t>
            </a:r>
          </a:p>
          <a:p>
            <a:r>
              <a:rPr lang="en-GB" b="1" dirty="0"/>
              <a:t>Instructions: </a:t>
            </a:r>
          </a:p>
          <a:p>
            <a:pPr marL="342900" indent="-342900">
              <a:buFont typeface="+mj-lt"/>
              <a:buAutoNum type="arabicParenR"/>
            </a:pPr>
            <a:r>
              <a:rPr lang="en-GB" dirty="0"/>
              <a:t>In groups of three, label yourselves A, B and C. </a:t>
            </a:r>
          </a:p>
          <a:p>
            <a:pPr marL="342900" indent="-342900">
              <a:buFont typeface="+mj-lt"/>
              <a:buAutoNum type="arabicParenR"/>
            </a:pPr>
            <a:r>
              <a:rPr lang="en-GB" dirty="0"/>
              <a:t>A and B will stand back-to-back. C will be the ‘spotter’.</a:t>
            </a:r>
          </a:p>
          <a:p>
            <a:pPr marL="342900" indent="-342900">
              <a:buFont typeface="+mj-lt"/>
              <a:buAutoNum type="arabicParenR"/>
            </a:pPr>
            <a:r>
              <a:rPr lang="en-GB" dirty="0"/>
              <a:t>A will write down a multiple of 10 or 100, B will write down a number between 1 and 12. </a:t>
            </a:r>
          </a:p>
          <a:p>
            <a:pPr marL="342900" indent="-342900">
              <a:buFont typeface="+mj-lt"/>
              <a:buAutoNum type="arabicParenR"/>
            </a:pPr>
            <a:r>
              <a:rPr lang="en-GB" dirty="0"/>
              <a:t>C will look at the numbers and say the product only. </a:t>
            </a:r>
          </a:p>
          <a:p>
            <a:pPr marL="342900" indent="-342900">
              <a:buFont typeface="+mj-lt"/>
              <a:buAutoNum type="arabicParenR"/>
            </a:pPr>
            <a:r>
              <a:rPr lang="en-GB" dirty="0"/>
              <a:t>A and B will race to calculate the other person’s number. Whoever works out the other person’s number first wins a point. Rotate the roles after each turn. </a:t>
            </a:r>
          </a:p>
        </p:txBody>
      </p:sp>
      <p:sp>
        <p:nvSpPr>
          <p:cNvPr id="3" name="Content Placeholder 2">
            <a:extLst>
              <a:ext uri="{FF2B5EF4-FFF2-40B4-BE49-F238E27FC236}">
                <a16:creationId xmlns:a16="http://schemas.microsoft.com/office/drawing/2014/main" id="{3FB04595-1F00-9148-BAF4-F41E594171C0}"/>
              </a:ext>
            </a:extLst>
          </p:cNvPr>
          <p:cNvSpPr>
            <a:spLocks noGrp="1"/>
          </p:cNvSpPr>
          <p:nvPr>
            <p:ph sz="quarter" idx="10"/>
          </p:nvPr>
        </p:nvSpPr>
        <p:spPr/>
        <p:txBody>
          <a:bodyPr/>
          <a:lstStyle/>
          <a:p>
            <a:r>
              <a:rPr lang="en-GB" dirty="0"/>
              <a:t>Back to Ten</a:t>
            </a:r>
          </a:p>
        </p:txBody>
      </p:sp>
      <p:sp>
        <p:nvSpPr>
          <p:cNvPr id="4" name="Rounded Rectangle 3">
            <a:extLst>
              <a:ext uri="{FF2B5EF4-FFF2-40B4-BE49-F238E27FC236}">
                <a16:creationId xmlns:a16="http://schemas.microsoft.com/office/drawing/2014/main" id="{4285BB4A-C23C-034E-A5A3-18FAA1A0CB33}"/>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
        <p:nvSpPr>
          <p:cNvPr id="5" name="Rounded Rectangle 4">
            <a:extLst>
              <a:ext uri="{FF2B5EF4-FFF2-40B4-BE49-F238E27FC236}">
                <a16:creationId xmlns:a16="http://schemas.microsoft.com/office/drawing/2014/main" id="{FBD009D5-4EC6-5142-ADDF-A8826C741598}"/>
              </a:ext>
            </a:extLst>
          </p:cNvPr>
          <p:cNvSpPr/>
          <p:nvPr/>
        </p:nvSpPr>
        <p:spPr>
          <a:xfrm>
            <a:off x="8756726" y="1662064"/>
            <a:ext cx="3243188" cy="4684940"/>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is the spotter.</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and B stand back-to-back.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writes 20.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 writes 3.</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looks at both numbers and says, “60”.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works out that 20 × 3 = 60 and says, “3”.</a:t>
            </a:r>
          </a:p>
        </p:txBody>
      </p:sp>
    </p:spTree>
    <p:extLst>
      <p:ext uri="{BB962C8B-B14F-4D97-AF65-F5344CB8AC3E}">
        <p14:creationId xmlns:p14="http://schemas.microsoft.com/office/powerpoint/2010/main" val="16765184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B22D2A8-BC8A-1548-85C4-8235FD49B694}"/>
              </a:ext>
            </a:extLst>
          </p:cNvPr>
          <p:cNvSpPr>
            <a:spLocks noGrp="1"/>
          </p:cNvSpPr>
          <p:nvPr>
            <p:ph sz="quarter" idx="12"/>
          </p:nvPr>
        </p:nvSpPr>
        <p:spPr/>
        <p:txBody>
          <a:bodyPr>
            <a:normAutofit lnSpcReduction="10000"/>
          </a:bodyPr>
          <a:lstStyle/>
          <a:p>
            <a:r>
              <a:rPr lang="en-GB" b="1" dirty="0"/>
              <a:t>Focus: </a:t>
            </a:r>
            <a:r>
              <a:rPr lang="en-GB" dirty="0"/>
              <a:t>Identification of factors of numbers between 1 and 50. </a:t>
            </a:r>
          </a:p>
          <a:p>
            <a:r>
              <a:rPr lang="en-GB" b="1" dirty="0"/>
              <a:t>Aim: </a:t>
            </a:r>
            <a:r>
              <a:rPr lang="en-GB" dirty="0"/>
              <a:t>Find all the factors of a number to win points for your team. </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 will need to be in groups of 3 or 4. </a:t>
            </a:r>
          </a:p>
          <a:p>
            <a:pPr marL="342900" indent="-342900">
              <a:buFont typeface="+mj-lt"/>
              <a:buAutoNum type="arabicParenR"/>
            </a:pPr>
            <a:r>
              <a:rPr lang="en-GB" dirty="0"/>
              <a:t>Your teacher will write a number between 1 and 50. </a:t>
            </a:r>
          </a:p>
          <a:p>
            <a:pPr marL="342900" indent="-342900">
              <a:buFont typeface="+mj-lt"/>
              <a:buAutoNum type="arabicParenR"/>
            </a:pPr>
            <a:r>
              <a:rPr lang="en-GB" dirty="0"/>
              <a:t>Write down all the factors for the given number then hold up your whiteboard. </a:t>
            </a:r>
          </a:p>
          <a:p>
            <a:pPr marL="342900" indent="-342900">
              <a:buFont typeface="+mj-lt"/>
              <a:buAutoNum type="arabicParenR"/>
            </a:pPr>
            <a:r>
              <a:rPr lang="en-GB" dirty="0"/>
              <a:t>Whoever was first to show all the correct factors of the number shown wins their team 3 points. The second fastest person wins 2 points for their team and the third fastest person wins 1 point for their team. If you were one of the fastest but either had a wrong answer or missed a factor, you don’t win the points. </a:t>
            </a:r>
          </a:p>
        </p:txBody>
      </p:sp>
      <p:sp>
        <p:nvSpPr>
          <p:cNvPr id="3" name="Content Placeholder 2">
            <a:extLst>
              <a:ext uri="{FF2B5EF4-FFF2-40B4-BE49-F238E27FC236}">
                <a16:creationId xmlns:a16="http://schemas.microsoft.com/office/drawing/2014/main" id="{6AC6D88D-B337-3C47-BE39-4DB559B12391}"/>
              </a:ext>
            </a:extLst>
          </p:cNvPr>
          <p:cNvSpPr>
            <a:spLocks noGrp="1"/>
          </p:cNvSpPr>
          <p:nvPr>
            <p:ph sz="quarter" idx="10"/>
          </p:nvPr>
        </p:nvSpPr>
        <p:spPr/>
        <p:txBody>
          <a:bodyPr/>
          <a:lstStyle/>
          <a:p>
            <a:r>
              <a:rPr lang="en-GB" dirty="0"/>
              <a:t>Who has the Maths Factor?</a:t>
            </a:r>
          </a:p>
        </p:txBody>
      </p:sp>
      <p:sp>
        <p:nvSpPr>
          <p:cNvPr id="4" name="Rounded Rectangle 3">
            <a:extLst>
              <a:ext uri="{FF2B5EF4-FFF2-40B4-BE49-F238E27FC236}">
                <a16:creationId xmlns:a16="http://schemas.microsoft.com/office/drawing/2014/main" id="{46506450-8569-B641-851A-5CFBE780F4FA}"/>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Tree>
    <p:extLst>
      <p:ext uri="{BB962C8B-B14F-4D97-AF65-F5344CB8AC3E}">
        <p14:creationId xmlns:p14="http://schemas.microsoft.com/office/powerpoint/2010/main" val="2642221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A440E39-A54C-4D43-83C6-FBBBCC5591B9}"/>
              </a:ext>
            </a:extLst>
          </p:cNvPr>
          <p:cNvSpPr>
            <a:spLocks noGrp="1"/>
          </p:cNvSpPr>
          <p:nvPr>
            <p:ph sz="quarter" idx="12"/>
          </p:nvPr>
        </p:nvSpPr>
        <p:spPr/>
        <p:txBody>
          <a:bodyPr/>
          <a:lstStyle/>
          <a:p>
            <a:r>
              <a:rPr lang="en-GB" dirty="0"/>
              <a:t>Focus: Identify prime and square numbers up to 50.</a:t>
            </a:r>
          </a:p>
          <a:p>
            <a:r>
              <a:rPr lang="en-GB" dirty="0"/>
              <a:t>Aim: Say pop for prime numbers and spin for square numbers when counting in ones. </a:t>
            </a:r>
          </a:p>
          <a:p>
            <a:r>
              <a:rPr lang="en-GB" b="1" dirty="0"/>
              <a:t>Instructions: </a:t>
            </a:r>
          </a:p>
          <a:p>
            <a:pPr marL="342900" indent="-342900">
              <a:buFont typeface="+mj-lt"/>
              <a:buAutoNum type="arabicParenR"/>
            </a:pPr>
            <a:r>
              <a:rPr lang="en-GB" dirty="0"/>
              <a:t>We are going to count from 0 to 20 in steps of 1. </a:t>
            </a:r>
          </a:p>
          <a:p>
            <a:pPr marL="342900" indent="-342900">
              <a:buFont typeface="+mj-lt"/>
              <a:buAutoNum type="arabicParenR"/>
            </a:pPr>
            <a:r>
              <a:rPr lang="en-GB" dirty="0"/>
              <a:t>When you are supposed to say a prime number, replace it with ‘pop’ and jump in the air. </a:t>
            </a:r>
          </a:p>
          <a:p>
            <a:pPr marL="342900" indent="-342900">
              <a:buFont typeface="+mj-lt"/>
              <a:buAutoNum type="arabicParenR"/>
            </a:pPr>
            <a:r>
              <a:rPr lang="en-GB" dirty="0"/>
              <a:t>Repeat this counting from 0 to 30. This time, if we say a square number say ‘spin’ and spin around. </a:t>
            </a:r>
          </a:p>
          <a:p>
            <a:pPr marL="342900" indent="-342900">
              <a:buFont typeface="+mj-lt"/>
              <a:buAutoNum type="arabicParenR"/>
            </a:pPr>
            <a:r>
              <a:rPr lang="en-GB" dirty="0"/>
              <a:t>Use both rules but count from 0 to 50. </a:t>
            </a:r>
          </a:p>
        </p:txBody>
      </p:sp>
      <p:sp>
        <p:nvSpPr>
          <p:cNvPr id="3" name="Content Placeholder 2">
            <a:extLst>
              <a:ext uri="{FF2B5EF4-FFF2-40B4-BE49-F238E27FC236}">
                <a16:creationId xmlns:a16="http://schemas.microsoft.com/office/drawing/2014/main" id="{7931286F-29DB-1C4E-8690-01F81E9D3FC7}"/>
              </a:ext>
            </a:extLst>
          </p:cNvPr>
          <p:cNvSpPr>
            <a:spLocks noGrp="1"/>
          </p:cNvSpPr>
          <p:nvPr>
            <p:ph sz="quarter" idx="10"/>
          </p:nvPr>
        </p:nvSpPr>
        <p:spPr/>
        <p:txBody>
          <a:bodyPr/>
          <a:lstStyle/>
          <a:p>
            <a:r>
              <a:rPr lang="en-GB" dirty="0"/>
              <a:t>Spin and Pop</a:t>
            </a:r>
          </a:p>
        </p:txBody>
      </p:sp>
      <p:sp>
        <p:nvSpPr>
          <p:cNvPr id="4" name="Rounded Rectangle 3">
            <a:extLst>
              <a:ext uri="{FF2B5EF4-FFF2-40B4-BE49-F238E27FC236}">
                <a16:creationId xmlns:a16="http://schemas.microsoft.com/office/drawing/2014/main" id="{D481ECDC-36A5-E44F-A04F-83091445923A}"/>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058925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BA3E38-66BE-FD41-B02F-13D05BA4C800}"/>
              </a:ext>
            </a:extLst>
          </p:cNvPr>
          <p:cNvSpPr>
            <a:spLocks noGrp="1"/>
          </p:cNvSpPr>
          <p:nvPr>
            <p:ph sz="quarter" idx="12"/>
          </p:nvPr>
        </p:nvSpPr>
        <p:spPr/>
        <p:txBody>
          <a:bodyPr/>
          <a:lstStyle/>
          <a:p>
            <a:r>
              <a:rPr lang="en-GB" b="1" dirty="0"/>
              <a:t>Focus: </a:t>
            </a:r>
            <a:r>
              <a:rPr lang="en-GB" dirty="0"/>
              <a:t>Recall of multiplication and division facts for the 1 to 12 times tables and multiples of 10 or 100.</a:t>
            </a:r>
          </a:p>
          <a:p>
            <a:r>
              <a:rPr lang="en-GB" b="1" dirty="0"/>
              <a:t>Aim: </a:t>
            </a:r>
            <a:r>
              <a:rPr lang="en-GB" dirty="0"/>
              <a:t>Answer the question your partner has.</a:t>
            </a:r>
          </a:p>
          <a:p>
            <a:r>
              <a:rPr lang="en-GB" b="1" dirty="0"/>
              <a:t>You will need: </a:t>
            </a:r>
            <a:r>
              <a:rPr lang="en-GB" dirty="0"/>
              <a:t>Resource 4; medium size area; a mini whiteboard each</a:t>
            </a:r>
          </a:p>
          <a:p>
            <a:r>
              <a:rPr lang="en-GB" b="1" dirty="0"/>
              <a:t>Instructions: </a:t>
            </a:r>
          </a:p>
          <a:p>
            <a:pPr marL="342900" indent="-342900">
              <a:buFont typeface="+mj-lt"/>
              <a:buAutoNum type="arabicParenR"/>
            </a:pPr>
            <a:r>
              <a:rPr lang="en-GB" dirty="0"/>
              <a:t>Each of you will be handed one of the ‘meet in the middle’ cards.</a:t>
            </a:r>
          </a:p>
          <a:p>
            <a:pPr marL="342900" indent="-342900">
              <a:buFont typeface="+mj-lt"/>
              <a:buAutoNum type="arabicParenR"/>
            </a:pPr>
            <a:r>
              <a:rPr lang="en-GB" dirty="0"/>
              <a:t>You will then walk around the space and when your teacher says, ‘meet’ find a partner. </a:t>
            </a:r>
          </a:p>
          <a:p>
            <a:pPr marL="342900" indent="-342900">
              <a:buFont typeface="+mj-lt"/>
              <a:buAutoNum type="arabicParenR"/>
            </a:pPr>
            <a:r>
              <a:rPr lang="en-GB" dirty="0"/>
              <a:t>Look at your partner’s card and give the answer to the question and at least one other related fact. </a:t>
            </a:r>
          </a:p>
          <a:p>
            <a:pPr marL="342900" indent="-342900">
              <a:buFont typeface="+mj-lt"/>
              <a:buAutoNum type="arabicParenR"/>
            </a:pPr>
            <a:r>
              <a:rPr lang="en-GB" dirty="0"/>
              <a:t>When you and your partner have both successfully done this, swap your cards. </a:t>
            </a:r>
          </a:p>
          <a:p>
            <a:pPr marL="342900" indent="-342900">
              <a:buFont typeface="+mj-lt"/>
              <a:buAutoNum type="arabicParenR"/>
            </a:pPr>
            <a:r>
              <a:rPr lang="en-GB" dirty="0"/>
              <a:t>With your new card, you will then find a different partner. </a:t>
            </a:r>
          </a:p>
        </p:txBody>
      </p:sp>
      <p:sp>
        <p:nvSpPr>
          <p:cNvPr id="3" name="Content Placeholder 2">
            <a:extLst>
              <a:ext uri="{FF2B5EF4-FFF2-40B4-BE49-F238E27FC236}">
                <a16:creationId xmlns:a16="http://schemas.microsoft.com/office/drawing/2014/main" id="{0FA1831D-27A3-C14E-A743-F3F556DD58E1}"/>
              </a:ext>
            </a:extLst>
          </p:cNvPr>
          <p:cNvSpPr>
            <a:spLocks noGrp="1"/>
          </p:cNvSpPr>
          <p:nvPr>
            <p:ph sz="quarter" idx="10"/>
          </p:nvPr>
        </p:nvSpPr>
        <p:spPr/>
        <p:txBody>
          <a:bodyPr/>
          <a:lstStyle/>
          <a:p>
            <a:r>
              <a:rPr lang="en-GB" dirty="0"/>
              <a:t>Meet in the Middle</a:t>
            </a:r>
          </a:p>
        </p:txBody>
      </p:sp>
      <p:sp>
        <p:nvSpPr>
          <p:cNvPr id="4" name="Rounded Rectangle 3">
            <a:extLst>
              <a:ext uri="{FF2B5EF4-FFF2-40B4-BE49-F238E27FC236}">
                <a16:creationId xmlns:a16="http://schemas.microsoft.com/office/drawing/2014/main" id="{FF25E77C-0D83-9543-B4BF-14B98D5FB683}"/>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12132033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FC7A97-7460-1C45-9AB9-45DF66558338}"/>
              </a:ext>
            </a:extLst>
          </p:cNvPr>
          <p:cNvSpPr>
            <a:spLocks noGrp="1"/>
          </p:cNvSpPr>
          <p:nvPr>
            <p:ph sz="quarter" idx="12"/>
          </p:nvPr>
        </p:nvSpPr>
        <p:spPr/>
        <p:txBody>
          <a:bodyPr>
            <a:normAutofit/>
          </a:bodyPr>
          <a:lstStyle/>
          <a:p>
            <a:r>
              <a:rPr lang="en-GB" b="1" dirty="0"/>
              <a:t>Focus: </a:t>
            </a:r>
            <a:r>
              <a:rPr lang="en-GB" dirty="0"/>
              <a:t>Recognise and use multiplication and division facts for the 2, 3, 4, 5, 8 and 10 times tables. </a:t>
            </a:r>
          </a:p>
          <a:p>
            <a:r>
              <a:rPr lang="en-GB" b="1" dirty="0"/>
              <a:t>Aim: </a:t>
            </a:r>
            <a:r>
              <a:rPr lang="en-GB" dirty="0"/>
              <a:t>As a class write as many related facts as possible.</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Your teacher will write a multiplication fact from the 1 to 12 times tables on the whiteboard. </a:t>
            </a:r>
          </a:p>
          <a:p>
            <a:pPr marL="342900" indent="-342900">
              <a:buFont typeface="+mj-lt"/>
              <a:buAutoNum type="arabicParenR"/>
            </a:pPr>
            <a:r>
              <a:rPr lang="en-GB" dirty="0"/>
              <a:t>You will then have three minutes to write as many related facts as you can. </a:t>
            </a:r>
          </a:p>
          <a:p>
            <a:pPr marL="342900" indent="-342900">
              <a:buFont typeface="+mj-lt"/>
              <a:buAutoNum type="arabicParenR"/>
            </a:pPr>
            <a:r>
              <a:rPr lang="en-GB" dirty="0"/>
              <a:t>After the three minutes, you will have three minutes to get everyone in the class to write at least one related fact on the whiteboard. Try to write a new calculation each time. </a:t>
            </a:r>
          </a:p>
          <a:p>
            <a:pPr marL="342900" indent="-342900">
              <a:buFont typeface="+mj-lt"/>
              <a:buAutoNum type="arabicParenR"/>
            </a:pPr>
            <a:r>
              <a:rPr lang="en-GB" dirty="0"/>
              <a:t>At the end of the three minutes, you will count how many unique calculations there are and try to beat this next time you play. </a:t>
            </a:r>
          </a:p>
        </p:txBody>
      </p:sp>
      <p:sp>
        <p:nvSpPr>
          <p:cNvPr id="3" name="Content Placeholder 2">
            <a:extLst>
              <a:ext uri="{FF2B5EF4-FFF2-40B4-BE49-F238E27FC236}">
                <a16:creationId xmlns:a16="http://schemas.microsoft.com/office/drawing/2014/main" id="{E03580D9-6FF6-DD44-B799-21B96559DB29}"/>
              </a:ext>
            </a:extLst>
          </p:cNvPr>
          <p:cNvSpPr>
            <a:spLocks noGrp="1"/>
          </p:cNvSpPr>
          <p:nvPr>
            <p:ph sz="quarter" idx="10"/>
          </p:nvPr>
        </p:nvSpPr>
        <p:spPr/>
        <p:txBody>
          <a:bodyPr/>
          <a:lstStyle/>
          <a:p>
            <a:r>
              <a:rPr lang="en-GB" dirty="0"/>
              <a:t>What do we know?</a:t>
            </a:r>
          </a:p>
        </p:txBody>
      </p:sp>
      <p:sp>
        <p:nvSpPr>
          <p:cNvPr id="4" name="Rounded Rectangle 3">
            <a:extLst>
              <a:ext uri="{FF2B5EF4-FFF2-40B4-BE49-F238E27FC236}">
                <a16:creationId xmlns:a16="http://schemas.microsoft.com/office/drawing/2014/main" id="{E7BE25B0-BE76-A342-A063-45607EBAFCFE}"/>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5600256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074E77-57FC-7D41-AA7B-10E59B0528BD}"/>
              </a:ext>
            </a:extLst>
          </p:cNvPr>
          <p:cNvSpPr>
            <a:spLocks noGrp="1"/>
          </p:cNvSpPr>
          <p:nvPr>
            <p:ph sz="quarter" idx="12"/>
          </p:nvPr>
        </p:nvSpPr>
        <p:spPr/>
        <p:txBody>
          <a:bodyPr/>
          <a:lstStyle/>
          <a:p>
            <a:r>
              <a:rPr lang="en-GB" b="1" dirty="0"/>
              <a:t>Focus: </a:t>
            </a:r>
            <a:r>
              <a:rPr lang="en-GB" dirty="0"/>
              <a:t>Recall of multiplication and division facts for the 1 to 12 times tables and powers of 10. </a:t>
            </a:r>
          </a:p>
          <a:p>
            <a:r>
              <a:rPr lang="en-GB" b="1" dirty="0"/>
              <a:t>Aim: </a:t>
            </a:r>
            <a:r>
              <a:rPr lang="en-GB" dirty="0"/>
              <a:t>Create the answer to the calculation. </a:t>
            </a:r>
          </a:p>
          <a:p>
            <a:r>
              <a:rPr lang="en-GB" b="1" dirty="0"/>
              <a:t>You will need: </a:t>
            </a:r>
            <a:r>
              <a:rPr lang="en-GB" dirty="0"/>
              <a:t>Two copies of resource 5; large area</a:t>
            </a:r>
          </a:p>
          <a:p>
            <a:r>
              <a:rPr lang="en-GB" b="1" dirty="0"/>
              <a:t>Instructions: </a:t>
            </a:r>
          </a:p>
          <a:p>
            <a:pPr marL="342900" indent="-342900">
              <a:buFont typeface="+mj-lt"/>
              <a:buAutoNum type="arabicParenR"/>
            </a:pPr>
            <a:r>
              <a:rPr lang="en-GB" dirty="0"/>
              <a:t>Your teacher will give you a digit card. Take the card and find a space. </a:t>
            </a:r>
          </a:p>
          <a:p>
            <a:pPr marL="342900" indent="-342900">
              <a:buFont typeface="+mj-lt"/>
              <a:buAutoNum type="arabicParenR"/>
            </a:pPr>
            <a:r>
              <a:rPr lang="en-GB" dirty="0"/>
              <a:t>Your teacher will call out a multiplication or division question involving powers of 10. </a:t>
            </a:r>
          </a:p>
          <a:p>
            <a:pPr marL="342900" indent="-342900">
              <a:buFont typeface="+mj-lt"/>
              <a:buAutoNum type="arabicParenR"/>
            </a:pPr>
            <a:r>
              <a:rPr lang="en-GB" dirty="0"/>
              <a:t>If you have a digit that is in the answer, you have to run into the middle and arrange yourselves to show the answer. If more than one of you has the same digit, you need to race to be the first into the middle. </a:t>
            </a:r>
          </a:p>
        </p:txBody>
      </p:sp>
      <p:sp>
        <p:nvSpPr>
          <p:cNvPr id="3" name="Content Placeholder 2">
            <a:extLst>
              <a:ext uri="{FF2B5EF4-FFF2-40B4-BE49-F238E27FC236}">
                <a16:creationId xmlns:a16="http://schemas.microsoft.com/office/drawing/2014/main" id="{96ACEA4B-C8DF-7940-B845-81EABD6BEB23}"/>
              </a:ext>
            </a:extLst>
          </p:cNvPr>
          <p:cNvSpPr>
            <a:spLocks noGrp="1"/>
          </p:cNvSpPr>
          <p:nvPr>
            <p:ph sz="quarter" idx="10"/>
          </p:nvPr>
        </p:nvSpPr>
        <p:spPr/>
        <p:txBody>
          <a:bodyPr/>
          <a:lstStyle/>
          <a:p>
            <a:r>
              <a:rPr lang="en-GB" dirty="0"/>
              <a:t>Race the Answer</a:t>
            </a:r>
          </a:p>
        </p:txBody>
      </p:sp>
      <p:sp>
        <p:nvSpPr>
          <p:cNvPr id="4" name="Rounded Rectangle 3">
            <a:extLst>
              <a:ext uri="{FF2B5EF4-FFF2-40B4-BE49-F238E27FC236}">
                <a16:creationId xmlns:a16="http://schemas.microsoft.com/office/drawing/2014/main" id="{FF658CF0-8E5B-DF42-BE4E-12AFBBB4B2D2}"/>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2062033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6F6BE83-E60D-F44D-920F-FFD016FC4ABF}"/>
              </a:ext>
            </a:extLst>
          </p:cNvPr>
          <p:cNvSpPr>
            <a:spLocks noGrp="1"/>
          </p:cNvSpPr>
          <p:nvPr>
            <p:ph sz="quarter" idx="12"/>
          </p:nvPr>
        </p:nvSpPr>
        <p:spPr/>
        <p:txBody>
          <a:bodyPr>
            <a:normAutofit lnSpcReduction="10000"/>
          </a:bodyPr>
          <a:lstStyle/>
          <a:p>
            <a:r>
              <a:rPr lang="en-GB" b="1" dirty="0"/>
              <a:t>Focus: </a:t>
            </a:r>
            <a:r>
              <a:rPr lang="en-GB" dirty="0"/>
              <a:t>Recall of multiplication and related facts for the 1 to 12 times tables.</a:t>
            </a:r>
          </a:p>
          <a:p>
            <a:r>
              <a:rPr lang="en-GB" b="1" dirty="0"/>
              <a:t>Aim: </a:t>
            </a:r>
            <a:r>
              <a:rPr lang="en-GB" dirty="0"/>
              <a:t>Complete the loop of question cards as a class. </a:t>
            </a:r>
          </a:p>
          <a:p>
            <a:r>
              <a:rPr lang="en-GB" b="1" dirty="0"/>
              <a:t>You will need: </a:t>
            </a:r>
            <a:r>
              <a:rPr lang="en-GB" dirty="0"/>
              <a:t>Resource 6</a:t>
            </a:r>
          </a:p>
          <a:p>
            <a:r>
              <a:rPr lang="en-GB" b="1" dirty="0"/>
              <a:t>Instructions: </a:t>
            </a:r>
          </a:p>
          <a:p>
            <a:pPr marL="342900" indent="-342900">
              <a:buFont typeface="+mj-lt"/>
              <a:buAutoNum type="arabicParenR"/>
            </a:pPr>
            <a:r>
              <a:rPr lang="en-GB" dirty="0"/>
              <a:t>You will need at least one of the loop cards each.</a:t>
            </a:r>
          </a:p>
          <a:p>
            <a:pPr marL="342900" indent="-342900">
              <a:buFont typeface="+mj-lt"/>
              <a:buAutoNum type="arabicParenR"/>
            </a:pPr>
            <a:r>
              <a:rPr lang="en-GB" dirty="0"/>
              <a:t>Each card is made of two parts, an answer (which starts with, ‘I have…’) and a question (which starts with, ‘Who has…’).</a:t>
            </a:r>
          </a:p>
          <a:p>
            <a:pPr marL="342900" indent="-342900">
              <a:buFont typeface="+mj-lt"/>
              <a:buAutoNum type="arabicParenR"/>
            </a:pPr>
            <a:r>
              <a:rPr lang="en-GB" dirty="0"/>
              <a:t>Your teacher will pick someone to start. The starting person will read their question out loud. If you have the answer to the question, you will read your answer then read the question on the other side of your card. </a:t>
            </a:r>
          </a:p>
          <a:p>
            <a:pPr marL="342900" indent="-342900">
              <a:buFont typeface="+mj-lt"/>
              <a:buAutoNum type="arabicParenR"/>
            </a:pPr>
            <a:r>
              <a:rPr lang="en-GB" dirty="0"/>
              <a:t>This carries on until you get back to the first person who will only need to read their answer. </a:t>
            </a:r>
          </a:p>
        </p:txBody>
      </p:sp>
      <p:sp>
        <p:nvSpPr>
          <p:cNvPr id="3" name="Content Placeholder 2">
            <a:extLst>
              <a:ext uri="{FF2B5EF4-FFF2-40B4-BE49-F238E27FC236}">
                <a16:creationId xmlns:a16="http://schemas.microsoft.com/office/drawing/2014/main" id="{40277B97-5222-5241-A02C-700E35DD6333}"/>
              </a:ext>
            </a:extLst>
          </p:cNvPr>
          <p:cNvSpPr>
            <a:spLocks noGrp="1"/>
          </p:cNvSpPr>
          <p:nvPr>
            <p:ph sz="quarter" idx="10"/>
          </p:nvPr>
        </p:nvSpPr>
        <p:spPr/>
        <p:txBody>
          <a:bodyPr/>
          <a:lstStyle/>
          <a:p>
            <a:r>
              <a:rPr lang="en-GB" dirty="0"/>
              <a:t>Looping Facts</a:t>
            </a:r>
          </a:p>
        </p:txBody>
      </p:sp>
      <p:sp>
        <p:nvSpPr>
          <p:cNvPr id="4" name="Rounded Rectangle 3">
            <a:extLst>
              <a:ext uri="{FF2B5EF4-FFF2-40B4-BE49-F238E27FC236}">
                <a16:creationId xmlns:a16="http://schemas.microsoft.com/office/drawing/2014/main" id="{DB8B50D1-D2EB-A746-A1CE-3E3C29919805}"/>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718658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19167E9-E070-7E45-86A7-71180FEEC0A8}"/>
              </a:ext>
            </a:extLst>
          </p:cNvPr>
          <p:cNvSpPr>
            <a:spLocks noGrp="1"/>
          </p:cNvSpPr>
          <p:nvPr>
            <p:ph sz="quarter" idx="12"/>
          </p:nvPr>
        </p:nvSpPr>
        <p:spPr/>
        <p:txBody>
          <a:bodyPr>
            <a:normAutofit lnSpcReduction="10000"/>
          </a:bodyPr>
          <a:lstStyle/>
          <a:p>
            <a:r>
              <a:rPr lang="en-GB" b="1" dirty="0"/>
              <a:t>Focus: </a:t>
            </a:r>
            <a:r>
              <a:rPr lang="en-GB" dirty="0"/>
              <a:t>Recognise and use multiplication and division facts for the 2, 3, 4, 5, 8 and 10 times tables.</a:t>
            </a:r>
          </a:p>
          <a:p>
            <a:r>
              <a:rPr lang="en-GB" b="1" dirty="0"/>
              <a:t>Aim: </a:t>
            </a:r>
            <a:r>
              <a:rPr lang="en-GB" dirty="0"/>
              <a:t>Place counters so that you get four counters in a row (horizontally, vertically or diagonally).</a:t>
            </a:r>
          </a:p>
          <a:p>
            <a:r>
              <a:rPr lang="en-GB" b="1" dirty="0"/>
              <a:t>You will need: </a:t>
            </a:r>
            <a:r>
              <a:rPr lang="en-GB" dirty="0"/>
              <a:t>Resource 7; different colour counters</a:t>
            </a:r>
          </a:p>
          <a:p>
            <a:r>
              <a:rPr lang="en-GB" b="1" dirty="0"/>
              <a:t>Instructions: </a:t>
            </a:r>
          </a:p>
          <a:p>
            <a:pPr marL="342900" indent="-342900">
              <a:buFont typeface="+mj-lt"/>
              <a:buAutoNum type="arabicParenR"/>
            </a:pPr>
            <a:r>
              <a:rPr lang="en-GB" dirty="0"/>
              <a:t>In pairs, you will need one copy of the multiples five in a row sheets and two different sets of coloured counters.  </a:t>
            </a:r>
          </a:p>
          <a:p>
            <a:pPr marL="342900" indent="-342900">
              <a:buFont typeface="+mj-lt"/>
              <a:buAutoNum type="arabicParenR"/>
            </a:pPr>
            <a:r>
              <a:rPr lang="en-GB" dirty="0"/>
              <a:t>To place a counter, you need to point to a number and say two multiplication or division facts that involve the number you have identified. You can’t use the one times table. </a:t>
            </a:r>
          </a:p>
          <a:p>
            <a:pPr marL="342900" indent="-342900">
              <a:buFont typeface="+mj-lt"/>
              <a:buAutoNum type="arabicParenR"/>
            </a:pPr>
            <a:r>
              <a:rPr lang="en-GB" dirty="0"/>
              <a:t>If your facts are correct, you place your counter. If your facts are incorrect, you cannot place a counter. </a:t>
            </a:r>
          </a:p>
          <a:p>
            <a:pPr marL="342900" indent="-342900">
              <a:buFont typeface="+mj-lt"/>
              <a:buAutoNum type="arabicParenR"/>
            </a:pPr>
            <a:r>
              <a:rPr lang="en-GB" dirty="0"/>
              <a:t>Take it in turns to try to place a counter until one of you gets five in a row. </a:t>
            </a:r>
          </a:p>
        </p:txBody>
      </p:sp>
      <p:sp>
        <p:nvSpPr>
          <p:cNvPr id="3" name="Content Placeholder 2">
            <a:extLst>
              <a:ext uri="{FF2B5EF4-FFF2-40B4-BE49-F238E27FC236}">
                <a16:creationId xmlns:a16="http://schemas.microsoft.com/office/drawing/2014/main" id="{2FEA9C0B-11DD-814F-9AF7-84D570EDDE94}"/>
              </a:ext>
            </a:extLst>
          </p:cNvPr>
          <p:cNvSpPr>
            <a:spLocks noGrp="1"/>
          </p:cNvSpPr>
          <p:nvPr>
            <p:ph sz="quarter" idx="10"/>
          </p:nvPr>
        </p:nvSpPr>
        <p:spPr/>
        <p:txBody>
          <a:bodyPr/>
          <a:lstStyle/>
          <a:p>
            <a:r>
              <a:rPr lang="en-GB" dirty="0"/>
              <a:t>Multiples Five in a Row</a:t>
            </a:r>
          </a:p>
        </p:txBody>
      </p:sp>
      <p:sp>
        <p:nvSpPr>
          <p:cNvPr id="4" name="Rounded Rectangle 3">
            <a:extLst>
              <a:ext uri="{FF2B5EF4-FFF2-40B4-BE49-F238E27FC236}">
                <a16:creationId xmlns:a16="http://schemas.microsoft.com/office/drawing/2014/main" id="{CB7D87FD-C39C-7341-952A-D58CE0D8A81B}"/>
              </a:ext>
            </a:extLst>
          </p:cNvPr>
          <p:cNvSpPr/>
          <p:nvPr/>
        </p:nvSpPr>
        <p:spPr>
          <a:xfrm>
            <a:off x="9740807" y="510996"/>
            <a:ext cx="2259106" cy="718285"/>
          </a:xfrm>
          <a:prstGeom prst="roundRect">
            <a:avLst/>
          </a:prstGeom>
          <a:noFill/>
          <a:ln>
            <a:solidFill>
              <a:srgbClr val="FFEB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1638143379"/>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667</TotalTime>
  <Words>3144</Words>
  <Application>Microsoft Office PowerPoint</Application>
  <PresentationFormat>Widescreen</PresentationFormat>
  <Paragraphs>273</Paragraphs>
  <Slides>19</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56</cp:revision>
  <dcterms:created xsi:type="dcterms:W3CDTF">2022-06-30T10:03:35Z</dcterms:created>
  <dcterms:modified xsi:type="dcterms:W3CDTF">2024-05-07T07:49:34Z</dcterms:modified>
</cp:coreProperties>
</file>