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1"/>
    <p:sldMasterId id="2147483648" r:id="rId2"/>
  </p:sldMasterIdLst>
  <p:notesMasterIdLst>
    <p:notesMasterId r:id="rId22"/>
  </p:notesMasterIdLst>
  <p:sldIdLst>
    <p:sldId id="277" r:id="rId3"/>
    <p:sldId id="282" r:id="rId4"/>
    <p:sldId id="283" r:id="rId5"/>
    <p:sldId id="281" r:id="rId6"/>
    <p:sldId id="284" r:id="rId7"/>
    <p:sldId id="285" r:id="rId8"/>
    <p:sldId id="286" r:id="rId9"/>
    <p:sldId id="287" r:id="rId10"/>
    <p:sldId id="288" r:id="rId11"/>
    <p:sldId id="289" r:id="rId12"/>
    <p:sldId id="290" r:id="rId13"/>
    <p:sldId id="291" r:id="rId14"/>
    <p:sldId id="292" r:id="rId15"/>
    <p:sldId id="293" r:id="rId16"/>
    <p:sldId id="294" r:id="rId17"/>
    <p:sldId id="295" r:id="rId18"/>
    <p:sldId id="296" r:id="rId19"/>
    <p:sldId id="297" r:id="rId20"/>
    <p:sldId id="29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F0FD"/>
    <a:srgbClr val="222222"/>
    <a:srgbClr val="FFD1DA"/>
    <a:srgbClr val="43A047"/>
    <a:srgbClr val="2779F5"/>
    <a:srgbClr val="2196F3"/>
    <a:srgbClr val="0277BD"/>
    <a:srgbClr val="CCD4F4"/>
    <a:srgbClr val="F8FBFF"/>
    <a:srgbClr val="F8F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69"/>
    <p:restoredTop sz="77073"/>
  </p:normalViewPr>
  <p:slideViewPr>
    <p:cSldViewPr snapToGrid="0" snapToObjects="1">
      <p:cViewPr varScale="1">
        <p:scale>
          <a:sx n="80" d="100"/>
          <a:sy n="80" d="100"/>
        </p:scale>
        <p:origin x="126"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tte Warburton" userId="3e27661f259abf4c" providerId="LiveId" clId="{E47E2385-225E-4DD4-B3F0-ABA02591B0CC}"/>
    <pc:docChg chg="modSld">
      <pc:chgData name="Janette Warburton" userId="3e27661f259abf4c" providerId="LiveId" clId="{E47E2385-225E-4DD4-B3F0-ABA02591B0CC}" dt="2024-05-07T10:29:29.644" v="1" actId="20577"/>
      <pc:docMkLst>
        <pc:docMk/>
      </pc:docMkLst>
      <pc:sldChg chg="modSp mod">
        <pc:chgData name="Janette Warburton" userId="3e27661f259abf4c" providerId="LiveId" clId="{E47E2385-225E-4DD4-B3F0-ABA02591B0CC}" dt="2024-05-07T10:29:25.416" v="0" actId="20577"/>
        <pc:sldMkLst>
          <pc:docMk/>
          <pc:sldMk cId="3234055915" sldId="282"/>
        </pc:sldMkLst>
        <pc:graphicFrameChg chg="modGraphic">
          <ac:chgData name="Janette Warburton" userId="3e27661f259abf4c" providerId="LiveId" clId="{E47E2385-225E-4DD4-B3F0-ABA02591B0CC}" dt="2024-05-07T10:29:25.416" v="0" actId="20577"/>
          <ac:graphicFrameMkLst>
            <pc:docMk/>
            <pc:sldMk cId="3234055915" sldId="282"/>
            <ac:graphicFrameMk id="3" creationId="{7DFB9A80-3740-3A46-95E0-8E203EC15B4A}"/>
          </ac:graphicFrameMkLst>
        </pc:graphicFrameChg>
      </pc:sldChg>
      <pc:sldChg chg="modSp mod">
        <pc:chgData name="Janette Warburton" userId="3e27661f259abf4c" providerId="LiveId" clId="{E47E2385-225E-4DD4-B3F0-ABA02591B0CC}" dt="2024-05-07T10:29:29.644" v="1" actId="20577"/>
        <pc:sldMkLst>
          <pc:docMk/>
          <pc:sldMk cId="3166101947" sldId="283"/>
        </pc:sldMkLst>
        <pc:graphicFrameChg chg="modGraphic">
          <ac:chgData name="Janette Warburton" userId="3e27661f259abf4c" providerId="LiveId" clId="{E47E2385-225E-4DD4-B3F0-ABA02591B0CC}" dt="2024-05-07T10:29:29.644" v="1" actId="20577"/>
          <ac:graphicFrameMkLst>
            <pc:docMk/>
            <pc:sldMk cId="3166101947" sldId="283"/>
            <ac:graphicFrameMk id="3" creationId="{7DFB9A80-3740-3A46-95E0-8E203EC15B4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03805F-7D1E-E94C-BB55-3B101E5AFAED}" type="datetimeFigureOut">
              <a:rPr lang="en-GB" smtClean="0"/>
              <a:t>07/05/2024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B76D0C-E1F7-C24C-9F61-F920AE9184C6}" type="slidenum">
              <a:rPr lang="en-GB" smtClean="0"/>
              <a:t>‹#›</a:t>
            </a:fld>
            <a:endParaRPr lang="en-GB"/>
          </a:p>
        </p:txBody>
      </p:sp>
    </p:spTree>
    <p:extLst>
      <p:ext uri="{BB962C8B-B14F-4D97-AF65-F5344CB8AC3E}">
        <p14:creationId xmlns:p14="http://schemas.microsoft.com/office/powerpoint/2010/main" val="2797417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dirty="0">
                <a:effectLst/>
              </a:rPr>
              <a:t>Key questions:</a:t>
            </a:r>
            <a:br>
              <a:rPr lang="en-GB" dirty="0">
                <a:effectLst/>
              </a:rPr>
            </a:br>
            <a:r>
              <a:rPr lang="en-GB" dirty="0">
                <a:effectLst/>
              </a:rPr>
              <a:t>How do you know your partner has said the correct answer?</a:t>
            </a:r>
            <a:br>
              <a:rPr lang="en-GB" dirty="0">
                <a:effectLst/>
              </a:rPr>
            </a:br>
            <a:r>
              <a:rPr lang="en-GB" dirty="0">
                <a:effectLst/>
              </a:rPr>
              <a:t>What do you notice about the numbers we say when we count in twos?</a:t>
            </a:r>
            <a:br>
              <a:rPr lang="en-GB" dirty="0">
                <a:effectLst/>
              </a:rPr>
            </a:br>
            <a:r>
              <a:rPr lang="en-GB" dirty="0">
                <a:effectLst/>
              </a:rPr>
              <a:t>Do we say the same numbers when counting backwards as forwards?</a:t>
            </a:r>
            <a:br>
              <a:rPr lang="en-GB" dirty="0">
                <a:effectLst/>
              </a:rPr>
            </a:br>
            <a:br>
              <a:rPr lang="en-GB" dirty="0">
                <a:effectLst/>
              </a:rPr>
            </a:br>
            <a:r>
              <a:rPr lang="en-GB" dirty="0">
                <a:effectLst/>
              </a:rPr>
              <a:t>Extension: </a:t>
            </a:r>
            <a:br>
              <a:rPr lang="en-GB" dirty="0">
                <a:effectLst/>
              </a:rPr>
            </a:br>
            <a:r>
              <a:rPr lang="en-GB" dirty="0">
                <a:effectLst/>
              </a:rPr>
              <a:t>Play the game with other multiples e.g. multiples of 5 or 10.</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4</a:t>
            </a:fld>
            <a:endParaRPr lang="en-GB"/>
          </a:p>
        </p:txBody>
      </p:sp>
    </p:spTree>
    <p:extLst>
      <p:ext uri="{BB962C8B-B14F-4D97-AF65-F5344CB8AC3E}">
        <p14:creationId xmlns:p14="http://schemas.microsoft.com/office/powerpoint/2010/main" val="35171721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Is there more than one multiplication fact for this number?</a:t>
            </a:r>
            <a:br>
              <a:rPr lang="en-GB" dirty="0">
                <a:effectLst/>
              </a:rPr>
            </a:br>
            <a:r>
              <a:rPr lang="en-GB" dirty="0">
                <a:effectLst/>
              </a:rPr>
              <a:t>How can you check your answer and your partner’s answer?</a:t>
            </a:r>
            <a:br>
              <a:rPr lang="en-GB" dirty="0">
                <a:effectLst/>
              </a:rPr>
            </a:br>
            <a:r>
              <a:rPr lang="en-GB" dirty="0">
                <a:effectLst/>
              </a:rPr>
              <a:t>Which number is the easiest to turn over? Why?</a:t>
            </a:r>
            <a:br>
              <a:rPr lang="en-GB" dirty="0">
                <a:effectLst/>
              </a:rPr>
            </a:br>
            <a:br>
              <a:rPr lang="en-GB" dirty="0">
                <a:effectLst/>
              </a:rPr>
            </a:br>
            <a:r>
              <a:rPr lang="en-GB" dirty="0">
                <a:effectLst/>
              </a:rPr>
              <a:t>Extension: </a:t>
            </a:r>
            <a:br>
              <a:rPr lang="en-GB" dirty="0">
                <a:effectLst/>
              </a:rPr>
            </a:br>
            <a:r>
              <a:rPr lang="en-GB" dirty="0">
                <a:effectLst/>
              </a:rPr>
              <a:t>Say a multiplication fact then all the related multiplication and division facts for that calculation.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5</a:t>
            </a:fld>
            <a:endParaRPr lang="en-GB"/>
          </a:p>
        </p:txBody>
      </p:sp>
    </p:spTree>
    <p:extLst>
      <p:ext uri="{BB962C8B-B14F-4D97-AF65-F5344CB8AC3E}">
        <p14:creationId xmlns:p14="http://schemas.microsoft.com/office/powerpoint/2010/main" val="921676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do you know this is a division question? Which multiplication fact could you use to help you?</a:t>
            </a:r>
            <a:br>
              <a:rPr lang="en-GB" dirty="0">
                <a:effectLst/>
              </a:rPr>
            </a:br>
            <a:br>
              <a:rPr lang="en-GB" dirty="0">
                <a:effectLst/>
              </a:rPr>
            </a:br>
            <a:r>
              <a:rPr lang="en-GB" dirty="0">
                <a:effectLst/>
              </a:rPr>
              <a:t>Extension: </a:t>
            </a:r>
            <a:br>
              <a:rPr lang="en-GB" dirty="0">
                <a:effectLst/>
              </a:rPr>
            </a:br>
            <a:r>
              <a:rPr lang="en-GB" dirty="0">
                <a:effectLst/>
              </a:rPr>
              <a:t>Use the 2, 5 and / or 10 times tables.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6</a:t>
            </a:fld>
            <a:endParaRPr lang="en-GB"/>
          </a:p>
        </p:txBody>
      </p:sp>
    </p:spTree>
    <p:extLst>
      <p:ext uri="{BB962C8B-B14F-4D97-AF65-F5344CB8AC3E}">
        <p14:creationId xmlns:p14="http://schemas.microsoft.com/office/powerpoint/2010/main" val="3500942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number will you say next? What do you notice about multiples of 5?</a:t>
            </a:r>
            <a:br>
              <a:rPr lang="en-GB" dirty="0">
                <a:effectLst/>
              </a:rPr>
            </a:br>
            <a:r>
              <a:rPr lang="en-GB" dirty="0">
                <a:effectLst/>
              </a:rPr>
              <a:t>How can you work out who will be out next?</a:t>
            </a:r>
            <a:br>
              <a:rPr lang="en-GB" dirty="0">
                <a:effectLst/>
              </a:rPr>
            </a:br>
            <a:br>
              <a:rPr lang="en-GB" dirty="0">
                <a:effectLst/>
              </a:rPr>
            </a:br>
            <a:r>
              <a:rPr lang="en-GB" dirty="0">
                <a:effectLst/>
              </a:rPr>
              <a:t>Extension: </a:t>
            </a:r>
            <a:br>
              <a:rPr lang="en-GB" dirty="0">
                <a:effectLst/>
              </a:rPr>
            </a:br>
            <a:r>
              <a:rPr lang="en-GB" dirty="0">
                <a:effectLst/>
              </a:rPr>
              <a:t>Change the feisty number from 45 to another number.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7</a:t>
            </a:fld>
            <a:endParaRPr lang="en-GB"/>
          </a:p>
        </p:txBody>
      </p:sp>
    </p:spTree>
    <p:extLst>
      <p:ext uri="{BB962C8B-B14F-4D97-AF65-F5344CB8AC3E}">
        <p14:creationId xmlns:p14="http://schemas.microsoft.com/office/powerpoint/2010/main" val="3798656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do you notice about the numbers we are replacing?</a:t>
            </a:r>
            <a:br>
              <a:rPr lang="en-GB" dirty="0">
                <a:effectLst/>
              </a:rPr>
            </a:br>
            <a:r>
              <a:rPr lang="en-GB" dirty="0">
                <a:effectLst/>
              </a:rPr>
              <a:t>Would we say fish more or less if we were replacing multiples of 2 or 10 with ‘fish’? Why?</a:t>
            </a:r>
            <a:br>
              <a:rPr lang="en-GB" dirty="0">
                <a:effectLst/>
              </a:rPr>
            </a:br>
            <a:br>
              <a:rPr lang="en-GB" dirty="0">
                <a:effectLst/>
              </a:rPr>
            </a:br>
            <a:r>
              <a:rPr lang="en-GB" dirty="0">
                <a:effectLst/>
              </a:rPr>
              <a:t>Extension: </a:t>
            </a:r>
            <a:br>
              <a:rPr lang="en-GB" dirty="0">
                <a:effectLst/>
              </a:rPr>
            </a:br>
            <a:r>
              <a:rPr lang="en-GB" dirty="0">
                <a:effectLst/>
              </a:rPr>
              <a:t>Count beyond 60 or use one of the variations.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8</a:t>
            </a:fld>
            <a:endParaRPr lang="en-GB"/>
          </a:p>
        </p:txBody>
      </p:sp>
    </p:spTree>
    <p:extLst>
      <p:ext uri="{BB962C8B-B14F-4D97-AF65-F5344CB8AC3E}">
        <p14:creationId xmlns:p14="http://schemas.microsoft.com/office/powerpoint/2010/main" val="409394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do you notice about the numbers you are saying?</a:t>
            </a:r>
            <a:br>
              <a:rPr lang="en-GB" dirty="0">
                <a:effectLst/>
              </a:rPr>
            </a:br>
            <a:r>
              <a:rPr lang="en-GB" dirty="0">
                <a:effectLst/>
              </a:rPr>
              <a:t>Would it be easier to do this in reverse (counting forwards not backwards)? Why?</a:t>
            </a:r>
            <a:br>
              <a:rPr lang="en-GB" dirty="0">
                <a:effectLst/>
              </a:rPr>
            </a:br>
            <a:r>
              <a:rPr lang="en-GB" dirty="0">
                <a:effectLst/>
              </a:rPr>
              <a:t>Would you say [number]? Why / why not?</a:t>
            </a:r>
            <a:br>
              <a:rPr lang="en-GB" dirty="0">
                <a:effectLst/>
              </a:rPr>
            </a:br>
            <a:r>
              <a:rPr lang="en-GB" dirty="0">
                <a:effectLst/>
              </a:rPr>
              <a:t>Do you have a strategy you could use to avoid mistakes?</a:t>
            </a:r>
            <a:br>
              <a:rPr lang="en-GB" dirty="0">
                <a:effectLst/>
              </a:rPr>
            </a:br>
            <a:br>
              <a:rPr lang="en-GB" dirty="0">
                <a:effectLst/>
              </a:rPr>
            </a:br>
            <a:r>
              <a:rPr lang="en-GB" dirty="0">
                <a:effectLst/>
              </a:rPr>
              <a:t>Extension: </a:t>
            </a:r>
            <a:br>
              <a:rPr lang="en-GB" dirty="0">
                <a:effectLst/>
              </a:rPr>
            </a:br>
            <a:r>
              <a:rPr lang="en-GB" dirty="0">
                <a:effectLst/>
              </a:rPr>
              <a:t>As a group develop strategies (e.g. count in a circle, hold up your hand before speaking) that could be used. Which strategy is the best? Why?</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9</a:t>
            </a:fld>
            <a:endParaRPr lang="en-GB"/>
          </a:p>
        </p:txBody>
      </p:sp>
    </p:spTree>
    <p:extLst>
      <p:ext uri="{BB962C8B-B14F-4D97-AF65-F5344CB8AC3E}">
        <p14:creationId xmlns:p14="http://schemas.microsoft.com/office/powerpoint/2010/main" val="29272715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do you notice about all the answers?</a:t>
            </a:r>
            <a:br>
              <a:rPr lang="en-GB" dirty="0">
                <a:effectLst/>
              </a:rPr>
            </a:br>
            <a:r>
              <a:rPr lang="en-GB" dirty="0">
                <a:effectLst/>
              </a:rPr>
              <a:t>How can you find the answer quicker?</a:t>
            </a:r>
            <a:br>
              <a:rPr lang="en-GB" dirty="0">
                <a:effectLst/>
              </a:rPr>
            </a:br>
            <a:r>
              <a:rPr lang="en-GB" dirty="0">
                <a:effectLst/>
              </a:rPr>
              <a:t>Can you think of another fact linked to the one you gave?</a:t>
            </a:r>
            <a:br>
              <a:rPr lang="en-GB" dirty="0">
                <a:effectLst/>
              </a:rPr>
            </a:br>
            <a:r>
              <a:rPr lang="en-GB" dirty="0">
                <a:effectLst/>
              </a:rPr>
              <a:t>What multiple of 10 cannot be rolled when using two 6-sided dice? (10)</a:t>
            </a:r>
            <a:br>
              <a:rPr lang="en-GB" dirty="0">
                <a:effectLst/>
              </a:rPr>
            </a:br>
            <a:br>
              <a:rPr lang="en-GB" dirty="0">
                <a:effectLst/>
              </a:rPr>
            </a:br>
            <a:r>
              <a:rPr lang="en-GB" dirty="0">
                <a:effectLst/>
              </a:rPr>
              <a:t>Extension: </a:t>
            </a:r>
            <a:br>
              <a:rPr lang="en-GB" dirty="0">
                <a:effectLst/>
              </a:rPr>
            </a:br>
            <a:r>
              <a:rPr lang="en-GB" dirty="0">
                <a:effectLst/>
              </a:rPr>
              <a:t>If the answer is less than 100, pupils can write the number bond to 100 of their answer E.g. 40 and 60, 70 and 30. If their number bond is correct, they get a bonus point.</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10</a:t>
            </a:fld>
            <a:endParaRPr lang="en-GB"/>
          </a:p>
        </p:txBody>
      </p:sp>
    </p:spTree>
    <p:extLst>
      <p:ext uri="{BB962C8B-B14F-4D97-AF65-F5344CB8AC3E}">
        <p14:creationId xmlns:p14="http://schemas.microsoft.com/office/powerpoint/2010/main" val="29376301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Is there another fact you could have given?</a:t>
            </a:r>
            <a:br>
              <a:rPr lang="en-GB" dirty="0">
                <a:effectLst/>
              </a:rPr>
            </a:br>
            <a:r>
              <a:rPr lang="en-GB" dirty="0">
                <a:effectLst/>
              </a:rPr>
              <a:t>Is there a division fact you could say?</a:t>
            </a:r>
            <a:br>
              <a:rPr lang="en-GB" dirty="0">
                <a:effectLst/>
              </a:rPr>
            </a:br>
            <a:br>
              <a:rPr lang="en-GB" dirty="0">
                <a:effectLst/>
              </a:rPr>
            </a:br>
            <a:r>
              <a:rPr lang="en-GB" dirty="0">
                <a:effectLst/>
              </a:rPr>
              <a:t>Extension: </a:t>
            </a:r>
            <a:br>
              <a:rPr lang="en-GB" dirty="0">
                <a:effectLst/>
              </a:rPr>
            </a:br>
            <a:r>
              <a:rPr lang="en-GB" dirty="0">
                <a:effectLst/>
              </a:rPr>
              <a:t>Give all the related facts before moving 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11</a:t>
            </a:fld>
            <a:endParaRPr lang="en-GB"/>
          </a:p>
        </p:txBody>
      </p:sp>
    </p:spTree>
    <p:extLst>
      <p:ext uri="{BB962C8B-B14F-4D97-AF65-F5344CB8AC3E}">
        <p14:creationId xmlns:p14="http://schemas.microsoft.com/office/powerpoint/2010/main" val="903292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multiplication could I call out that would have the same answer?</a:t>
            </a:r>
            <a:br>
              <a:rPr lang="en-GB" dirty="0">
                <a:effectLst/>
              </a:rPr>
            </a:br>
            <a:r>
              <a:rPr lang="en-GB" dirty="0">
                <a:effectLst/>
              </a:rPr>
              <a:t>Which multiplication fact do I need to say to get one of your remaining cards to the other side of the room?</a:t>
            </a:r>
            <a:br>
              <a:rPr lang="en-GB" dirty="0">
                <a:effectLst/>
              </a:rPr>
            </a:br>
            <a:r>
              <a:rPr lang="en-GB" dirty="0">
                <a:effectLst/>
              </a:rPr>
              <a:t>Which division fact is linked to this multiplication fact?</a:t>
            </a:r>
            <a:br>
              <a:rPr lang="en-GB" dirty="0">
                <a:effectLst/>
              </a:rPr>
            </a:br>
            <a:br>
              <a:rPr lang="en-GB" dirty="0">
                <a:effectLst/>
              </a:rPr>
            </a:br>
            <a:r>
              <a:rPr lang="en-GB" dirty="0">
                <a:effectLst/>
              </a:rPr>
              <a:t>Extension: </a:t>
            </a:r>
            <a:br>
              <a:rPr lang="en-GB" dirty="0">
                <a:effectLst/>
              </a:rPr>
            </a:br>
            <a:r>
              <a:rPr lang="en-GB" dirty="0">
                <a:effectLst/>
              </a:rPr>
              <a:t>Pupils to give all the related facts for the given calculation.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12</a:t>
            </a:fld>
            <a:endParaRPr lang="en-GB"/>
          </a:p>
        </p:txBody>
      </p:sp>
    </p:spTree>
    <p:extLst>
      <p:ext uri="{BB962C8B-B14F-4D97-AF65-F5344CB8AC3E}">
        <p14:creationId xmlns:p14="http://schemas.microsoft.com/office/powerpoint/2010/main" val="1422143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work out which multiplication fact is represented?</a:t>
            </a:r>
            <a:br>
              <a:rPr lang="en-GB" dirty="0">
                <a:effectLst/>
              </a:rPr>
            </a:br>
            <a:r>
              <a:rPr lang="en-GB" dirty="0">
                <a:effectLst/>
              </a:rPr>
              <a:t>Could the image show more than one multiplication fact?</a:t>
            </a:r>
            <a:br>
              <a:rPr lang="en-GB" dirty="0">
                <a:effectLst/>
              </a:rPr>
            </a:br>
            <a:r>
              <a:rPr lang="en-GB" dirty="0">
                <a:effectLst/>
              </a:rPr>
              <a:t>Can you say the related division facts?</a:t>
            </a:r>
            <a:br>
              <a:rPr lang="en-GB" dirty="0">
                <a:effectLst/>
              </a:rPr>
            </a:br>
            <a:br>
              <a:rPr lang="en-GB" dirty="0">
                <a:effectLst/>
              </a:rPr>
            </a:br>
            <a:r>
              <a:rPr lang="en-GB" dirty="0">
                <a:effectLst/>
              </a:rPr>
              <a:t>Extension: </a:t>
            </a:r>
            <a:br>
              <a:rPr lang="en-GB" dirty="0">
                <a:effectLst/>
              </a:rPr>
            </a:br>
            <a:r>
              <a:rPr lang="en-GB" dirty="0">
                <a:effectLst/>
              </a:rPr>
              <a:t>Add a focus, for example: draw your secret fact using groups.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13</a:t>
            </a:fld>
            <a:endParaRPr lang="en-GB"/>
          </a:p>
        </p:txBody>
      </p:sp>
    </p:spTree>
    <p:extLst>
      <p:ext uri="{BB962C8B-B14F-4D97-AF65-F5344CB8AC3E}">
        <p14:creationId xmlns:p14="http://schemas.microsoft.com/office/powerpoint/2010/main" val="8043905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Are there any other arrays you could make from these counters?</a:t>
            </a:r>
            <a:br>
              <a:rPr lang="en-GB" dirty="0">
                <a:effectLst/>
              </a:rPr>
            </a:br>
            <a:r>
              <a:rPr lang="en-GB" dirty="0">
                <a:effectLst/>
              </a:rPr>
              <a:t>Why can’t this number be arranged into a different array?</a:t>
            </a:r>
            <a:br>
              <a:rPr lang="en-GB" dirty="0">
                <a:effectLst/>
              </a:rPr>
            </a:br>
            <a:r>
              <a:rPr lang="en-GB" dirty="0">
                <a:effectLst/>
              </a:rPr>
              <a:t>Which division facts can be shown by this array?</a:t>
            </a:r>
            <a:br>
              <a:rPr lang="en-GB" dirty="0">
                <a:effectLst/>
              </a:rPr>
            </a:br>
            <a:br>
              <a:rPr lang="en-GB" dirty="0">
                <a:effectLst/>
              </a:rPr>
            </a:br>
            <a:r>
              <a:rPr lang="en-GB" dirty="0">
                <a:effectLst/>
              </a:rPr>
              <a:t>Extension: </a:t>
            </a:r>
            <a:br>
              <a:rPr lang="en-GB" dirty="0">
                <a:effectLst/>
              </a:rPr>
            </a:br>
            <a:r>
              <a:rPr lang="en-GB" dirty="0">
                <a:effectLst/>
              </a:rPr>
              <a:t>Which numbers need to be represented by a single line?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14</a:t>
            </a:fld>
            <a:endParaRPr lang="en-GB"/>
          </a:p>
        </p:txBody>
      </p:sp>
    </p:spTree>
    <p:extLst>
      <p:ext uri="{BB962C8B-B14F-4D97-AF65-F5344CB8AC3E}">
        <p14:creationId xmlns:p14="http://schemas.microsoft.com/office/powerpoint/2010/main" val="656871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do you notice about the numbers that you are replacing with fizz and buzz?</a:t>
            </a:r>
            <a:br>
              <a:rPr lang="en-GB" dirty="0">
                <a:effectLst/>
              </a:rPr>
            </a:br>
            <a:r>
              <a:rPr lang="en-GB" dirty="0">
                <a:effectLst/>
              </a:rPr>
              <a:t>Why is buzz never said on its own?</a:t>
            </a:r>
            <a:br>
              <a:rPr lang="en-GB" dirty="0">
                <a:effectLst/>
              </a:rPr>
            </a:br>
            <a:r>
              <a:rPr lang="en-GB" dirty="0">
                <a:effectLst/>
              </a:rPr>
              <a:t>Which do we say more often, fizz or buzz?</a:t>
            </a:r>
            <a:br>
              <a:rPr lang="en-GB" dirty="0">
                <a:effectLst/>
              </a:rPr>
            </a:br>
            <a:br>
              <a:rPr lang="en-GB" dirty="0">
                <a:effectLst/>
              </a:rPr>
            </a:br>
            <a:r>
              <a:rPr lang="en-GB" dirty="0">
                <a:effectLst/>
              </a:rPr>
              <a:t>Extension: </a:t>
            </a:r>
            <a:br>
              <a:rPr lang="en-GB" dirty="0">
                <a:effectLst/>
              </a:rPr>
            </a:br>
            <a:r>
              <a:rPr lang="en-GB" dirty="0">
                <a:effectLst/>
              </a:rPr>
              <a:t>Add ‘pop’ instead of a multiple of 2.</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15</a:t>
            </a:fld>
            <a:endParaRPr lang="en-GB"/>
          </a:p>
        </p:txBody>
      </p:sp>
    </p:spTree>
    <p:extLst>
      <p:ext uri="{BB962C8B-B14F-4D97-AF65-F5344CB8AC3E}">
        <p14:creationId xmlns:p14="http://schemas.microsoft.com/office/powerpoint/2010/main" val="2278683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do you know the fact given is correct?</a:t>
            </a:r>
            <a:br>
              <a:rPr lang="en-GB" dirty="0">
                <a:effectLst/>
              </a:rPr>
            </a:br>
            <a:r>
              <a:rPr lang="en-GB" dirty="0">
                <a:effectLst/>
              </a:rPr>
              <a:t>Is there more than one multiplication fact you could give?</a:t>
            </a:r>
            <a:br>
              <a:rPr lang="en-GB" dirty="0">
                <a:effectLst/>
              </a:rPr>
            </a:br>
            <a:r>
              <a:rPr lang="en-GB" dirty="0">
                <a:effectLst/>
              </a:rPr>
              <a:t>Is there any number where you could only give one fact?</a:t>
            </a:r>
            <a:br>
              <a:rPr lang="en-GB" dirty="0">
                <a:effectLst/>
              </a:rPr>
            </a:br>
            <a:r>
              <a:rPr lang="en-GB" dirty="0">
                <a:effectLst/>
              </a:rPr>
              <a:t>Which number is the easiest / hardest to cover? Why?</a:t>
            </a:r>
            <a:br>
              <a:rPr lang="en-GB" dirty="0">
                <a:effectLst/>
              </a:rPr>
            </a:br>
            <a:br>
              <a:rPr lang="en-GB" dirty="0">
                <a:effectLst/>
              </a:rPr>
            </a:br>
            <a:r>
              <a:rPr lang="en-GB" dirty="0">
                <a:effectLst/>
              </a:rPr>
              <a:t>Extension: </a:t>
            </a:r>
            <a:br>
              <a:rPr lang="en-GB" dirty="0">
                <a:effectLst/>
              </a:rPr>
            </a:br>
            <a:r>
              <a:rPr lang="en-GB" dirty="0">
                <a:effectLst/>
              </a:rPr>
              <a:t>Say two multiplication facts for the number you want to cover.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16</a:t>
            </a:fld>
            <a:endParaRPr lang="en-GB"/>
          </a:p>
        </p:txBody>
      </p:sp>
    </p:spTree>
    <p:extLst>
      <p:ext uri="{BB962C8B-B14F-4D97-AF65-F5344CB8AC3E}">
        <p14:creationId xmlns:p14="http://schemas.microsoft.com/office/powerpoint/2010/main" val="18934674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Is there any times table that is easier to spot?</a:t>
            </a:r>
            <a:br>
              <a:rPr lang="en-GB" dirty="0">
                <a:effectLst/>
              </a:rPr>
            </a:br>
            <a:r>
              <a:rPr lang="en-GB" dirty="0">
                <a:effectLst/>
              </a:rPr>
              <a:t>Does one picture show more than one fact? Why / why not?</a:t>
            </a:r>
            <a:br>
              <a:rPr lang="en-GB" dirty="0">
                <a:effectLst/>
              </a:rPr>
            </a:br>
            <a:br>
              <a:rPr lang="en-GB" dirty="0">
                <a:effectLst/>
              </a:rPr>
            </a:br>
            <a:r>
              <a:rPr lang="en-GB" dirty="0">
                <a:effectLst/>
              </a:rPr>
              <a:t>Extension: </a:t>
            </a:r>
            <a:br>
              <a:rPr lang="en-GB" dirty="0">
                <a:effectLst/>
              </a:rPr>
            </a:br>
            <a:r>
              <a:rPr lang="en-GB" dirty="0">
                <a:effectLst/>
              </a:rPr>
              <a:t>Set a total number of representations they need to find (for example, find 30 representations).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17</a:t>
            </a:fld>
            <a:endParaRPr lang="en-GB"/>
          </a:p>
        </p:txBody>
      </p:sp>
    </p:spTree>
    <p:extLst>
      <p:ext uri="{BB962C8B-B14F-4D97-AF65-F5344CB8AC3E}">
        <p14:creationId xmlns:p14="http://schemas.microsoft.com/office/powerpoint/2010/main" val="24757531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check your answer is correct?</a:t>
            </a:r>
            <a:br>
              <a:rPr lang="en-GB" dirty="0">
                <a:effectLst/>
              </a:rPr>
            </a:br>
            <a:r>
              <a:rPr lang="en-GB" dirty="0">
                <a:effectLst/>
              </a:rPr>
              <a:t>Can you draw a picture to help you show the calculation?</a:t>
            </a:r>
            <a:br>
              <a:rPr lang="en-GB" dirty="0">
                <a:effectLst/>
              </a:rPr>
            </a:br>
            <a:r>
              <a:rPr lang="en-GB" dirty="0">
                <a:effectLst/>
              </a:rPr>
              <a:t>Is there another fact linked to the fact you landed on?</a:t>
            </a:r>
            <a:br>
              <a:rPr lang="en-GB" dirty="0">
                <a:effectLst/>
              </a:rPr>
            </a:br>
            <a:br>
              <a:rPr lang="en-GB" dirty="0">
                <a:effectLst/>
              </a:rPr>
            </a:br>
            <a:r>
              <a:rPr lang="en-GB" dirty="0">
                <a:effectLst/>
              </a:rPr>
              <a:t>Extension: </a:t>
            </a:r>
            <a:br>
              <a:rPr lang="en-GB" dirty="0">
                <a:effectLst/>
              </a:rPr>
            </a:br>
            <a:r>
              <a:rPr lang="en-GB" dirty="0">
                <a:effectLst/>
              </a:rPr>
              <a:t>Give a related fact to the fact on the square you have landed 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18</a:t>
            </a:fld>
            <a:endParaRPr lang="en-GB"/>
          </a:p>
        </p:txBody>
      </p:sp>
    </p:spTree>
    <p:extLst>
      <p:ext uri="{BB962C8B-B14F-4D97-AF65-F5344CB8AC3E}">
        <p14:creationId xmlns:p14="http://schemas.microsoft.com/office/powerpoint/2010/main" val="4780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prove that the number is a multiple of your group number?</a:t>
            </a:r>
            <a:br>
              <a:rPr lang="en-GB" dirty="0">
                <a:effectLst/>
              </a:rPr>
            </a:br>
            <a:r>
              <a:rPr lang="en-GB" dirty="0">
                <a:effectLst/>
              </a:rPr>
              <a:t>Are there any other facts that help prove your number is a multiple of your group number?</a:t>
            </a:r>
            <a:br>
              <a:rPr lang="en-GB" dirty="0">
                <a:effectLst/>
              </a:rPr>
            </a:br>
            <a:r>
              <a:rPr lang="en-GB" dirty="0">
                <a:effectLst/>
              </a:rPr>
              <a:t>Which number would make all the groups run?</a:t>
            </a:r>
            <a:br>
              <a:rPr lang="en-GB" dirty="0">
                <a:effectLst/>
              </a:rPr>
            </a:br>
            <a:br>
              <a:rPr lang="en-GB" dirty="0">
                <a:effectLst/>
              </a:rPr>
            </a:br>
            <a:r>
              <a:rPr lang="en-GB" dirty="0">
                <a:effectLst/>
              </a:rPr>
              <a:t>Extension: </a:t>
            </a:r>
            <a:br>
              <a:rPr lang="en-GB" dirty="0">
                <a:effectLst/>
              </a:rPr>
            </a:br>
            <a:r>
              <a:rPr lang="en-GB" dirty="0">
                <a:effectLst/>
              </a:rPr>
              <a:t>Ask pupils to identify all the facts to prove the number is a multiple of their number.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19</a:t>
            </a:fld>
            <a:endParaRPr lang="en-GB"/>
          </a:p>
        </p:txBody>
      </p:sp>
    </p:spTree>
    <p:extLst>
      <p:ext uri="{BB962C8B-B14F-4D97-AF65-F5344CB8AC3E}">
        <p14:creationId xmlns:p14="http://schemas.microsoft.com/office/powerpoint/2010/main" val="3299953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ECBA34A2-1100-1B4F-8C2A-92DAA50365B9}"/>
              </a:ext>
            </a:extLst>
          </p:cNvPr>
          <p:cNvPicPr>
            <a:picLocks noChangeAspect="1"/>
          </p:cNvPicPr>
          <p:nvPr userDrawn="1"/>
        </p:nvPicPr>
        <p:blipFill>
          <a:blip r:embed="rId2"/>
          <a:stretch>
            <a:fillRect/>
          </a:stretch>
        </p:blipFill>
        <p:spPr>
          <a:xfrm>
            <a:off x="113012" y="6346950"/>
            <a:ext cx="1757220" cy="409450"/>
          </a:xfrm>
          <a:prstGeom prst="rect">
            <a:avLst/>
          </a:prstGeom>
        </p:spPr>
      </p:pic>
      <p:sp>
        <p:nvSpPr>
          <p:cNvPr id="13" name="Content Placeholder 5">
            <a:extLst>
              <a:ext uri="{FF2B5EF4-FFF2-40B4-BE49-F238E27FC236}">
                <a16:creationId xmlns:a16="http://schemas.microsoft.com/office/drawing/2014/main" id="{20DEEA39-6D40-E54C-A3E0-0298F3DED601}"/>
              </a:ext>
            </a:extLst>
          </p:cNvPr>
          <p:cNvSpPr>
            <a:spLocks noGrp="1"/>
          </p:cNvSpPr>
          <p:nvPr>
            <p:ph sz="quarter" idx="14" hasCustomPrompt="1"/>
          </p:nvPr>
        </p:nvSpPr>
        <p:spPr>
          <a:xfrm>
            <a:off x="4232034" y="4746505"/>
            <a:ext cx="3727927" cy="713158"/>
          </a:xfrm>
          <a:prstGeom prst="rect">
            <a:avLst/>
          </a:prstGeom>
        </p:spPr>
        <p:txBody>
          <a:bodyPr anchor="ctr"/>
          <a:lstStyle>
            <a:lvl1pPr marL="0" indent="0" algn="ctr">
              <a:buNone/>
              <a:defRPr sz="3200">
                <a:latin typeface="Century Gothic" panose="020B0502020202020204" pitchFamily="34" charset="0"/>
              </a:defRPr>
            </a:lvl1pPr>
          </a:lstStyle>
          <a:p>
            <a:pPr lvl="0"/>
            <a:r>
              <a:rPr lang="en-GB" dirty="0"/>
              <a:t>Year</a:t>
            </a:r>
          </a:p>
        </p:txBody>
      </p:sp>
    </p:spTree>
    <p:extLst>
      <p:ext uri="{BB962C8B-B14F-4D97-AF65-F5344CB8AC3E}">
        <p14:creationId xmlns:p14="http://schemas.microsoft.com/office/powerpoint/2010/main" val="444776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verview">
    <p:spTree>
      <p:nvGrpSpPr>
        <p:cNvPr id="1" name=""/>
        <p:cNvGrpSpPr/>
        <p:nvPr/>
      </p:nvGrpSpPr>
      <p:grpSpPr>
        <a:xfrm>
          <a:off x="0" y="0"/>
          <a:ext cx="0" cy="0"/>
          <a:chOff x="0" y="0"/>
          <a:chExt cx="0" cy="0"/>
        </a:xfrm>
      </p:grpSpPr>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4908667" cy="874712"/>
          </a:xfrm>
        </p:spPr>
        <p:txBody>
          <a:bodyPr anchor="ctr">
            <a:normAutofit/>
          </a:bodyPr>
          <a:lstStyle>
            <a:lvl1pPr>
              <a:lnSpc>
                <a:spcPct val="100000"/>
              </a:lnSpc>
              <a:spcBef>
                <a:spcPts val="0"/>
              </a:spcBef>
              <a:defRPr sz="2400"/>
            </a:lvl1pPr>
          </a:lstStyle>
          <a:p>
            <a:pPr lvl="0"/>
            <a:r>
              <a:rPr lang="en-GB" dirty="0"/>
              <a:t>Title</a:t>
            </a:r>
          </a:p>
        </p:txBody>
      </p:sp>
    </p:spTree>
    <p:extLst>
      <p:ext uri="{BB962C8B-B14F-4D97-AF65-F5344CB8AC3E}">
        <p14:creationId xmlns:p14="http://schemas.microsoft.com/office/powerpoint/2010/main" val="498515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ctivity">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9219F6C-D267-1643-A7BF-A2FC97B547CC}"/>
              </a:ext>
            </a:extLst>
          </p:cNvPr>
          <p:cNvSpPr>
            <a:spLocks noGrp="1"/>
          </p:cNvSpPr>
          <p:nvPr>
            <p:ph sz="quarter" idx="12"/>
          </p:nvPr>
        </p:nvSpPr>
        <p:spPr>
          <a:xfrm>
            <a:off x="263026" y="1381328"/>
            <a:ext cx="11736887" cy="5161712"/>
          </a:xfrm>
        </p:spPr>
        <p:txBody>
          <a:bodyPr>
            <a:normAutofit/>
          </a:bodyPr>
          <a:lstStyle>
            <a:lvl1pPr>
              <a:defRPr sz="1800"/>
            </a:lvl1pPr>
            <a:lvl2pPr marL="457200" indent="0">
              <a:buNone/>
              <a:defRPr/>
            </a:lvl2pPr>
          </a:lstStyle>
          <a:p>
            <a:pPr lvl="0"/>
            <a:r>
              <a:rPr lang="en-GB" dirty="0"/>
              <a:t>Click to edit Master text styles</a:t>
            </a:r>
          </a:p>
        </p:txBody>
      </p:sp>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6701978" cy="874712"/>
          </a:xfrm>
        </p:spPr>
        <p:txBody>
          <a:bodyPr anchor="ctr">
            <a:normAutofit/>
          </a:bodyPr>
          <a:lstStyle>
            <a:lvl1pPr>
              <a:lnSpc>
                <a:spcPct val="100000"/>
              </a:lnSpc>
              <a:spcBef>
                <a:spcPts val="0"/>
              </a:spcBef>
              <a:defRPr sz="2800"/>
            </a:lvl1pPr>
          </a:lstStyle>
          <a:p>
            <a:pPr lvl="0"/>
            <a:r>
              <a:rPr lang="en-GB" dirty="0"/>
              <a:t>Title</a:t>
            </a:r>
          </a:p>
        </p:txBody>
      </p:sp>
    </p:spTree>
    <p:extLst>
      <p:ext uri="{BB962C8B-B14F-4D97-AF65-F5344CB8AC3E}">
        <p14:creationId xmlns:p14="http://schemas.microsoft.com/office/powerpoint/2010/main" val="28296719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8FBFF"/>
        </a:solidFill>
        <a:effectLst/>
      </p:bgPr>
    </p:bg>
    <p:spTree>
      <p:nvGrpSpPr>
        <p:cNvPr id="1" name=""/>
        <p:cNvGrpSpPr/>
        <p:nvPr/>
      </p:nvGrpSpPr>
      <p:grpSpPr>
        <a:xfrm>
          <a:off x="0" y="0"/>
          <a:ext cx="0" cy="0"/>
          <a:chOff x="0" y="0"/>
          <a:chExt cx="0" cy="0"/>
        </a:xfrm>
      </p:grpSpPr>
      <p:pic>
        <p:nvPicPr>
          <p:cNvPr id="3" name="Picture 2" descr="A picture containing text, gauge&#10;&#10;Description automatically generated">
            <a:extLst>
              <a:ext uri="{FF2B5EF4-FFF2-40B4-BE49-F238E27FC236}">
                <a16:creationId xmlns:a16="http://schemas.microsoft.com/office/drawing/2014/main" id="{2B7A83AC-536F-2047-82D4-5BD95B9F4A51}"/>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68F65FE-7BEE-7443-9C7B-5A38EE685BC6}"/>
              </a:ext>
            </a:extLst>
          </p:cNvPr>
          <p:cNvSpPr txBox="1"/>
          <p:nvPr userDrawn="1"/>
        </p:nvSpPr>
        <p:spPr>
          <a:xfrm>
            <a:off x="1880393" y="1770822"/>
            <a:ext cx="8431213" cy="1754326"/>
          </a:xfrm>
          <a:prstGeom prst="rect">
            <a:avLst/>
          </a:prstGeom>
          <a:noFill/>
        </p:spPr>
        <p:txBody>
          <a:bodyPr wrap="square" rtlCol="0">
            <a:spAutoFit/>
          </a:bodyPr>
          <a:lstStyle/>
          <a:p>
            <a:pPr algn="ctr"/>
            <a:r>
              <a:rPr lang="en-GB" sz="5400" dirty="0">
                <a:latin typeface="Century Gothic" panose="020B0502020202020204" pitchFamily="34" charset="0"/>
              </a:rPr>
              <a:t>The Ultimate Times Tables Resource Pack</a:t>
            </a:r>
          </a:p>
        </p:txBody>
      </p:sp>
      <p:sp>
        <p:nvSpPr>
          <p:cNvPr id="6" name="Content Placeholder 5">
            <a:extLst>
              <a:ext uri="{FF2B5EF4-FFF2-40B4-BE49-F238E27FC236}">
                <a16:creationId xmlns:a16="http://schemas.microsoft.com/office/drawing/2014/main" id="{4C12913D-C514-A645-B0D8-0D4C029912F9}"/>
              </a:ext>
            </a:extLst>
          </p:cNvPr>
          <p:cNvSpPr txBox="1">
            <a:spLocks/>
          </p:cNvSpPr>
          <p:nvPr userDrawn="1"/>
        </p:nvSpPr>
        <p:spPr>
          <a:xfrm>
            <a:off x="3631515" y="3779247"/>
            <a:ext cx="4928967" cy="713158"/>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3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Games and activities</a:t>
            </a:r>
          </a:p>
        </p:txBody>
      </p:sp>
    </p:spTree>
    <p:extLst>
      <p:ext uri="{BB962C8B-B14F-4D97-AF65-F5344CB8AC3E}">
        <p14:creationId xmlns:p14="http://schemas.microsoft.com/office/powerpoint/2010/main" val="4241947658"/>
      </p:ext>
    </p:extLst>
  </p:cSld>
  <p:clrMap bg1="lt1" tx1="dk1" bg2="lt2" tx2="dk2" accent1="accent1" accent2="accent2" accent3="accent3" accent4="accent4" accent5="accent5" accent6="accent6" hlink="hlink" folHlink="folHlink"/>
  <p:sldLayoutIdLst>
    <p:sldLayoutId id="21474836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BFF"/>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CBEBE5-5FBA-B348-89AC-94591443BFEF}"/>
              </a:ext>
            </a:extLst>
          </p:cNvPr>
          <p:cNvPicPr>
            <a:picLocks noChangeAspect="1"/>
          </p:cNvPicPr>
          <p:nvPr userDrawn="1"/>
        </p:nvPicPr>
        <p:blipFill>
          <a:blip r:embed="rId4"/>
          <a:stretch>
            <a:fillRect/>
          </a:stretch>
        </p:blipFill>
        <p:spPr>
          <a:xfrm>
            <a:off x="0" y="0"/>
            <a:ext cx="12192000" cy="406400"/>
          </a:xfrm>
          <a:prstGeom prst="rect">
            <a:avLst/>
          </a:prstGeom>
        </p:spPr>
      </p:pic>
      <p:sp>
        <p:nvSpPr>
          <p:cNvPr id="3" name="Text Placeholder 2">
            <a:extLst>
              <a:ext uri="{FF2B5EF4-FFF2-40B4-BE49-F238E27FC236}">
                <a16:creationId xmlns:a16="http://schemas.microsoft.com/office/drawing/2014/main" id="{D18BFE50-F6DB-F94A-A399-89895AAA64C5}"/>
              </a:ext>
            </a:extLst>
          </p:cNvPr>
          <p:cNvSpPr>
            <a:spLocks noGrp="1"/>
          </p:cNvSpPr>
          <p:nvPr>
            <p:ph type="body" idx="1"/>
          </p:nvPr>
        </p:nvSpPr>
        <p:spPr>
          <a:xfrm>
            <a:off x="263047" y="487680"/>
            <a:ext cx="11736887" cy="568928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pic>
        <p:nvPicPr>
          <p:cNvPr id="6" name="Picture 5">
            <a:extLst>
              <a:ext uri="{FF2B5EF4-FFF2-40B4-BE49-F238E27FC236}">
                <a16:creationId xmlns:a16="http://schemas.microsoft.com/office/drawing/2014/main" id="{1D8B7A00-251E-8449-93BD-3A16B09DBB67}"/>
              </a:ext>
            </a:extLst>
          </p:cNvPr>
          <p:cNvPicPr>
            <a:picLocks noChangeAspect="1"/>
          </p:cNvPicPr>
          <p:nvPr userDrawn="1"/>
        </p:nvPicPr>
        <p:blipFill>
          <a:blip r:embed="rId5"/>
          <a:stretch>
            <a:fillRect/>
          </a:stretch>
        </p:blipFill>
        <p:spPr>
          <a:xfrm>
            <a:off x="83127" y="6638306"/>
            <a:ext cx="2137830" cy="180844"/>
          </a:xfrm>
          <a:prstGeom prst="rect">
            <a:avLst/>
          </a:prstGeom>
        </p:spPr>
      </p:pic>
      <p:sp>
        <p:nvSpPr>
          <p:cNvPr id="8" name="Google Shape;27;p5">
            <a:extLst>
              <a:ext uri="{FF2B5EF4-FFF2-40B4-BE49-F238E27FC236}">
                <a16:creationId xmlns:a16="http://schemas.microsoft.com/office/drawing/2014/main" id="{DC781899-6412-AF48-8B65-47F03C5CD0D1}"/>
              </a:ext>
            </a:extLst>
          </p:cNvPr>
          <p:cNvSpPr txBox="1"/>
          <p:nvPr userDrawn="1"/>
        </p:nvSpPr>
        <p:spPr>
          <a:xfrm>
            <a:off x="4812000" y="6567178"/>
            <a:ext cx="7380000" cy="3231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GB" sz="900" b="1" dirty="0">
                <a:solidFill>
                  <a:srgbClr val="2779F5"/>
                </a:solidFill>
                <a:latin typeface="Nunito Sans"/>
                <a:ea typeface="Nunito Sans"/>
                <a:cs typeface="Nunito Sans"/>
                <a:sym typeface="Nunito Sans"/>
              </a:rPr>
              <a:t>   thirdspacelearning.com </a:t>
            </a:r>
            <a:r>
              <a:rPr lang="en-GB" sz="900" dirty="0">
                <a:solidFill>
                  <a:srgbClr val="2779F5"/>
                </a:solidFill>
                <a:latin typeface="Nunito Sans"/>
                <a:ea typeface="Nunito Sans"/>
                <a:cs typeface="Nunito Sans"/>
                <a:sym typeface="Nunito Sans"/>
              </a:rPr>
              <a:t>| Helping schools close the maths attainment gap through targeted one to one teaching and flexible resources</a:t>
            </a:r>
            <a:endParaRPr sz="900" dirty="0">
              <a:solidFill>
                <a:srgbClr val="2779F5"/>
              </a:solidFill>
              <a:latin typeface="Nunito Sans"/>
              <a:ea typeface="Nunito Sans"/>
              <a:cs typeface="Nunito Sans"/>
              <a:sym typeface="Nunito Sans"/>
            </a:endParaRPr>
          </a:p>
        </p:txBody>
      </p:sp>
    </p:spTree>
    <p:extLst>
      <p:ext uri="{BB962C8B-B14F-4D97-AF65-F5344CB8AC3E}">
        <p14:creationId xmlns:p14="http://schemas.microsoft.com/office/powerpoint/2010/main" val="1906738739"/>
      </p:ext>
    </p:extLst>
  </p:cSld>
  <p:clrMap bg1="lt1" tx1="dk1" bg2="lt2" tx2="dk2" accent1="accent1" accent2="accent2" accent3="accent3" accent4="accent4" accent5="accent5" accent6="accent6" hlink="hlink" folHlink="folHlink"/>
  <p:sldLayoutIdLst>
    <p:sldLayoutId id="2147483660" r:id="rId1"/>
    <p:sldLayoutId id="2147483657" r:id="rId2"/>
  </p:sldLayoutIdLst>
  <p:txStyles>
    <p:titleStyle>
      <a:lvl1pPr algn="l" defTabSz="914400" rtl="0" eaLnBrk="1" latinLnBrk="0" hangingPunct="1">
        <a:lnSpc>
          <a:spcPct val="90000"/>
        </a:lnSpc>
        <a:spcBef>
          <a:spcPct val="0"/>
        </a:spcBef>
        <a:buNone/>
        <a:defRPr sz="1600" kern="1200">
          <a:solidFill>
            <a:srgbClr val="0277BD"/>
          </a:solidFill>
          <a:latin typeface="Century Gothic" panose="020B0502020202020204" pitchFamily="34" charset="0"/>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1800" kern="1200">
          <a:solidFill>
            <a:srgbClr val="222222"/>
          </a:solidFill>
          <a:latin typeface="Century Gothic" panose="020B0502020202020204" pitchFamily="34" charset="0"/>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600" kern="1200">
          <a:solidFill>
            <a:srgbClr val="222222"/>
          </a:solidFill>
          <a:latin typeface="Century Gothic" panose="020B0502020202020204"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rgbClr val="222222"/>
          </a:solidFill>
          <a:latin typeface="Century Gothic" panose="020B0502020202020204"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AE01367-A1CB-804F-AB86-02EF8220CEE0}"/>
              </a:ext>
            </a:extLst>
          </p:cNvPr>
          <p:cNvSpPr>
            <a:spLocks noGrp="1"/>
          </p:cNvSpPr>
          <p:nvPr>
            <p:ph sz="quarter" idx="14"/>
          </p:nvPr>
        </p:nvSpPr>
        <p:spPr/>
        <p:txBody>
          <a:bodyPr/>
          <a:lstStyle/>
          <a:p>
            <a:r>
              <a:rPr lang="en-GB" dirty="0"/>
              <a:t>Year 2</a:t>
            </a:r>
          </a:p>
        </p:txBody>
      </p:sp>
    </p:spTree>
    <p:extLst>
      <p:ext uri="{BB962C8B-B14F-4D97-AF65-F5344CB8AC3E}">
        <p14:creationId xmlns:p14="http://schemas.microsoft.com/office/powerpoint/2010/main" val="763837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3662707745"/>
              </p:ext>
            </p:extLst>
          </p:nvPr>
        </p:nvGraphicFramePr>
        <p:xfrm>
          <a:off x="243275" y="1343435"/>
          <a:ext cx="11872524" cy="4994656"/>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 Twos Tennis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2) Take the Twos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1 per pair</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3) Bingo</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 </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4) Feisty Forty-Five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 </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5) Fishy Fives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6) Ready for Take Off?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7) Roll for Tens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12-sided dice per pair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8) Tens Meet in the Middle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2</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An area</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extLst>
                  <a:ext uri="{0D108BD9-81ED-4DB2-BD59-A6C34878D82A}">
                    <a16:rowId xmlns:a16="http://schemas.microsoft.com/office/drawing/2014/main" val="10008"/>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9) Race the Tens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lnSpc>
                          <a:spcPct val="115000"/>
                        </a:lnSpc>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3</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An area</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770192108"/>
                  </a:ext>
                </a:extLst>
              </a:tr>
            </a:tbl>
          </a:graphicData>
        </a:graphic>
      </p:graphicFrame>
    </p:spTree>
    <p:extLst>
      <p:ext uri="{BB962C8B-B14F-4D97-AF65-F5344CB8AC3E}">
        <p14:creationId xmlns:p14="http://schemas.microsoft.com/office/powerpoint/2010/main" val="3234055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4268670844"/>
              </p:ext>
            </p:extLst>
          </p:nvPr>
        </p:nvGraphicFramePr>
        <p:xfrm>
          <a:off x="243275" y="1343435"/>
          <a:ext cx="11872524" cy="492760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D4F0FD"/>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10) Picture Perfect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Paper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Coloured pens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11) Amazing Arrays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Counters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12) Fizz Buzz</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13) Four in a Row</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4 per pair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Counters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14) Multiplication in the Wild</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(If available) cameras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15) Escape to the Moon</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5 per pair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6-sided die per pair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Counter each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16) Multiples on the Run</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large area</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166101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B4BC47-F5AA-F54A-A53A-BFB444514423}"/>
              </a:ext>
            </a:extLst>
          </p:cNvPr>
          <p:cNvSpPr>
            <a:spLocks noGrp="1"/>
          </p:cNvSpPr>
          <p:nvPr>
            <p:ph sz="quarter" idx="12"/>
          </p:nvPr>
        </p:nvSpPr>
        <p:spPr/>
        <p:txBody>
          <a:bodyPr/>
          <a:lstStyle/>
          <a:p>
            <a:r>
              <a:rPr lang="en-GB" b="1" dirty="0"/>
              <a:t>Focus: </a:t>
            </a:r>
            <a:r>
              <a:rPr lang="en-GB" dirty="0"/>
              <a:t>Counting forwards and backwards in and recognising multiples of 2. </a:t>
            </a:r>
          </a:p>
          <a:p>
            <a:r>
              <a:rPr lang="en-GB" b="1" dirty="0"/>
              <a:t>Aim: </a:t>
            </a:r>
            <a:r>
              <a:rPr lang="en-GB" dirty="0"/>
              <a:t>Count forwards and backwards in twos without making a mistake.</a:t>
            </a:r>
          </a:p>
          <a:p>
            <a:r>
              <a:rPr lang="en-GB" b="1" dirty="0"/>
              <a:t>Instructions: </a:t>
            </a:r>
          </a:p>
          <a:p>
            <a:pPr marL="342900" indent="-342900">
              <a:buFont typeface="+mj-lt"/>
              <a:buAutoNum type="arabicParenR"/>
            </a:pPr>
            <a:r>
              <a:rPr lang="en-GB" dirty="0"/>
              <a:t>In pairs, you are going to play tennis using multiples of 2 instead of a ball. </a:t>
            </a:r>
          </a:p>
          <a:p>
            <a:pPr marL="342900" indent="-342900">
              <a:buFont typeface="+mj-lt"/>
              <a:buAutoNum type="arabicParenR"/>
            </a:pPr>
            <a:r>
              <a:rPr lang="en-GB" dirty="0"/>
              <a:t>One person will start by saying 0, the next person will say the next multiple of 2. Take it in turns until you reach 24 without mistakes. </a:t>
            </a:r>
          </a:p>
          <a:p>
            <a:pPr marL="342900" indent="-342900">
              <a:buFont typeface="+mj-lt"/>
              <a:buAutoNum type="arabicParenR"/>
            </a:pPr>
            <a:r>
              <a:rPr lang="en-GB" dirty="0"/>
              <a:t>When you reach 24, you have to count backwards in multiples of 2 to 0. </a:t>
            </a:r>
          </a:p>
          <a:p>
            <a:pPr marL="342900" indent="-342900">
              <a:buFont typeface="+mj-lt"/>
              <a:buAutoNum type="arabicParenR"/>
            </a:pPr>
            <a:r>
              <a:rPr lang="en-GB" dirty="0"/>
              <a:t>If you make a mistake or take more than 3 seconds to answer, your partner wins a point. </a:t>
            </a:r>
          </a:p>
        </p:txBody>
      </p:sp>
      <p:sp>
        <p:nvSpPr>
          <p:cNvPr id="3" name="Content Placeholder 2">
            <a:extLst>
              <a:ext uri="{FF2B5EF4-FFF2-40B4-BE49-F238E27FC236}">
                <a16:creationId xmlns:a16="http://schemas.microsoft.com/office/drawing/2014/main" id="{3814C6C7-EBFE-B542-B83B-CB03E5198F02}"/>
              </a:ext>
            </a:extLst>
          </p:cNvPr>
          <p:cNvSpPr>
            <a:spLocks noGrp="1"/>
          </p:cNvSpPr>
          <p:nvPr>
            <p:ph sz="quarter" idx="10"/>
          </p:nvPr>
        </p:nvSpPr>
        <p:spPr/>
        <p:txBody>
          <a:bodyPr/>
          <a:lstStyle/>
          <a:p>
            <a:pPr marL="0" marR="0" lvl="0" indent="0" algn="l" rtl="0">
              <a:spcBef>
                <a:spcPts val="0"/>
              </a:spcBef>
              <a:spcAft>
                <a:spcPts val="0"/>
              </a:spcAft>
              <a:buNone/>
            </a:pPr>
            <a:r>
              <a:rPr lang="en-GB" sz="2800" dirty="0">
                <a:solidFill>
                  <a:schemeClr val="dk1"/>
                </a:solidFill>
                <a:ea typeface="Source Sans Pro"/>
                <a:cs typeface="Source Sans Pro"/>
                <a:sym typeface="Source Sans Pro"/>
              </a:rPr>
              <a:t>Twos Tennis </a:t>
            </a:r>
            <a:endParaRPr lang="en-GB" sz="2800" dirty="0"/>
          </a:p>
        </p:txBody>
      </p:sp>
      <p:sp>
        <p:nvSpPr>
          <p:cNvPr id="5" name="Rounded Rectangle 4">
            <a:extLst>
              <a:ext uri="{FF2B5EF4-FFF2-40B4-BE49-F238E27FC236}">
                <a16:creationId xmlns:a16="http://schemas.microsoft.com/office/drawing/2014/main" id="{58E894FF-7929-064A-86C0-36442AD24BF6}"/>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594881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8E45070-61DD-B244-B91B-63A7ADAFAB23}"/>
              </a:ext>
            </a:extLst>
          </p:cNvPr>
          <p:cNvSpPr>
            <a:spLocks noGrp="1"/>
          </p:cNvSpPr>
          <p:nvPr>
            <p:ph sz="quarter" idx="12"/>
          </p:nvPr>
        </p:nvSpPr>
        <p:spPr>
          <a:xfrm>
            <a:off x="263027" y="1381328"/>
            <a:ext cx="8493700" cy="5161712"/>
          </a:xfrm>
        </p:spPr>
        <p:txBody>
          <a:bodyPr>
            <a:normAutofit fontScale="92500" lnSpcReduction="10000"/>
          </a:bodyPr>
          <a:lstStyle/>
          <a:p>
            <a:r>
              <a:rPr lang="en-GB" b="1" dirty="0"/>
              <a:t>Focus: </a:t>
            </a:r>
            <a:r>
              <a:rPr lang="en-GB" dirty="0"/>
              <a:t>Recognising multiplication facts from the 2 times tables. </a:t>
            </a:r>
          </a:p>
          <a:p>
            <a:r>
              <a:rPr lang="en-GB" b="1" dirty="0"/>
              <a:t>Aim: </a:t>
            </a:r>
            <a:r>
              <a:rPr lang="en-GB" dirty="0"/>
              <a:t>Win the most cards by saying a multiplication calculation that gives the answer on the card. </a:t>
            </a:r>
          </a:p>
          <a:p>
            <a:r>
              <a:rPr lang="en-GB" b="1" dirty="0"/>
              <a:t>You will need: </a:t>
            </a:r>
            <a:r>
              <a:rPr lang="en-GB" dirty="0"/>
              <a:t>Resource 1 per pair</a:t>
            </a:r>
          </a:p>
          <a:p>
            <a:r>
              <a:rPr lang="en-GB" b="1" dirty="0"/>
              <a:t>Instructions: </a:t>
            </a:r>
          </a:p>
          <a:p>
            <a:pPr marL="342900" indent="-342900">
              <a:buFont typeface="+mj-lt"/>
              <a:buAutoNum type="arabicParenR"/>
            </a:pPr>
            <a:r>
              <a:rPr lang="en-GB" dirty="0"/>
              <a:t>In pairs you will need a set of cards. </a:t>
            </a:r>
          </a:p>
          <a:p>
            <a:pPr marL="342900" indent="-342900">
              <a:buFont typeface="+mj-lt"/>
              <a:buAutoNum type="arabicParenR"/>
            </a:pPr>
            <a:r>
              <a:rPr lang="en-GB" dirty="0"/>
              <a:t>Take it in turns to turn over a card. </a:t>
            </a:r>
          </a:p>
          <a:p>
            <a:pPr marL="342900" indent="-342900">
              <a:buFont typeface="+mj-lt"/>
              <a:buAutoNum type="arabicParenR"/>
            </a:pPr>
            <a:r>
              <a:rPr lang="en-GB" dirty="0"/>
              <a:t>Both of you need to try to be the first to say aloud the two times table multiplication fact for the number shown.</a:t>
            </a:r>
          </a:p>
          <a:p>
            <a:pPr marL="342900" indent="-342900">
              <a:buFont typeface="+mj-lt"/>
              <a:buAutoNum type="arabicParenR"/>
            </a:pPr>
            <a:r>
              <a:rPr lang="en-GB" dirty="0"/>
              <a:t>If you say the fact first, you win the card. </a:t>
            </a:r>
          </a:p>
          <a:p>
            <a:pPr marL="342900" indent="-342900">
              <a:buFont typeface="+mj-lt"/>
              <a:buAutoNum type="arabicParenR"/>
            </a:pPr>
            <a:r>
              <a:rPr lang="en-GB" dirty="0"/>
              <a:t>The person with the most cards when all the cards are gone wins. </a:t>
            </a:r>
          </a:p>
        </p:txBody>
      </p:sp>
      <p:sp>
        <p:nvSpPr>
          <p:cNvPr id="3" name="Content Placeholder 2">
            <a:extLst>
              <a:ext uri="{FF2B5EF4-FFF2-40B4-BE49-F238E27FC236}">
                <a16:creationId xmlns:a16="http://schemas.microsoft.com/office/drawing/2014/main" id="{93CBFA9C-2B10-C948-BE1F-3A8B49AD758F}"/>
              </a:ext>
            </a:extLst>
          </p:cNvPr>
          <p:cNvSpPr>
            <a:spLocks noGrp="1"/>
          </p:cNvSpPr>
          <p:nvPr>
            <p:ph sz="quarter" idx="10"/>
          </p:nvPr>
        </p:nvSpPr>
        <p:spPr/>
        <p:txBody>
          <a:bodyPr/>
          <a:lstStyle/>
          <a:p>
            <a:r>
              <a:rPr lang="en-GB" dirty="0"/>
              <a:t>Take the Twos</a:t>
            </a:r>
          </a:p>
        </p:txBody>
      </p:sp>
      <p:sp>
        <p:nvSpPr>
          <p:cNvPr id="4" name="Rounded Rectangle 3">
            <a:extLst>
              <a:ext uri="{FF2B5EF4-FFF2-40B4-BE49-F238E27FC236}">
                <a16:creationId xmlns:a16="http://schemas.microsoft.com/office/drawing/2014/main" id="{3AC66E1E-D848-CB46-84AC-AEAE24DF4D28}"/>
              </a:ext>
            </a:extLst>
          </p:cNvPr>
          <p:cNvSpPr/>
          <p:nvPr/>
        </p:nvSpPr>
        <p:spPr>
          <a:xfrm>
            <a:off x="8756726" y="1662064"/>
            <a:ext cx="3243188" cy="3361198"/>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a:lnSpc>
                <a:spcPct val="150000"/>
              </a:lnSpc>
            </a:pPr>
            <a:r>
              <a:rPr lang="en-GB" sz="1600" dirty="0">
                <a:solidFill>
                  <a:srgbClr val="222222"/>
                </a:solidFill>
                <a:latin typeface="Century Gothic" panose="020B0502020202020204" pitchFamily="34" charset="0"/>
              </a:rPr>
              <a:t>10 is turned over. </a:t>
            </a:r>
          </a:p>
          <a:p>
            <a:pPr>
              <a:lnSpc>
                <a:spcPct val="150000"/>
              </a:lnSpc>
            </a:pPr>
            <a:r>
              <a:rPr lang="en-GB" sz="1600" dirty="0">
                <a:solidFill>
                  <a:srgbClr val="222222"/>
                </a:solidFill>
                <a:latin typeface="Century Gothic" panose="020B0502020202020204" pitchFamily="34" charset="0"/>
              </a:rPr>
              <a:t>A  says 4 × 2 = 10.</a:t>
            </a:r>
          </a:p>
          <a:p>
            <a:pPr>
              <a:lnSpc>
                <a:spcPct val="150000"/>
              </a:lnSpc>
            </a:pPr>
            <a:r>
              <a:rPr lang="en-GB" sz="1600" dirty="0">
                <a:solidFill>
                  <a:srgbClr val="222222"/>
                </a:solidFill>
                <a:latin typeface="Century Gothic" panose="020B0502020202020204" pitchFamily="34" charset="0"/>
              </a:rPr>
              <a:t>B says 5 × 2 = 10.</a:t>
            </a:r>
          </a:p>
          <a:p>
            <a:pPr>
              <a:lnSpc>
                <a:spcPct val="150000"/>
              </a:lnSpc>
            </a:pPr>
            <a:r>
              <a:rPr lang="en-GB" sz="1600" dirty="0">
                <a:solidFill>
                  <a:srgbClr val="222222"/>
                </a:solidFill>
                <a:latin typeface="Century Gothic" panose="020B0502020202020204" pitchFamily="34" charset="0"/>
              </a:rPr>
              <a:t>B wins the card because they said the correct fact, even though they weren’t first to answer. </a:t>
            </a:r>
          </a:p>
        </p:txBody>
      </p:sp>
      <p:sp>
        <p:nvSpPr>
          <p:cNvPr id="5" name="Rounded Rectangle 4">
            <a:extLst>
              <a:ext uri="{FF2B5EF4-FFF2-40B4-BE49-F238E27FC236}">
                <a16:creationId xmlns:a16="http://schemas.microsoft.com/office/drawing/2014/main" id="{72F98A0B-D362-C244-8396-798314A3B4FD}"/>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2388248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535189D-4220-554E-9387-AAADB4808B63}"/>
              </a:ext>
            </a:extLst>
          </p:cNvPr>
          <p:cNvSpPr>
            <a:spLocks noGrp="1"/>
          </p:cNvSpPr>
          <p:nvPr>
            <p:ph sz="quarter" idx="12"/>
          </p:nvPr>
        </p:nvSpPr>
        <p:spPr>
          <a:xfrm>
            <a:off x="263027" y="1381328"/>
            <a:ext cx="8493700" cy="5161712"/>
          </a:xfrm>
        </p:spPr>
        <p:txBody>
          <a:bodyPr/>
          <a:lstStyle/>
          <a:p>
            <a:r>
              <a:rPr lang="en-GB" b="1" dirty="0"/>
              <a:t>Focus: </a:t>
            </a:r>
            <a:r>
              <a:rPr lang="en-GB" dirty="0"/>
              <a:t>Related division facts for the two times tables.</a:t>
            </a:r>
          </a:p>
          <a:p>
            <a:r>
              <a:rPr lang="en-GB" b="1" dirty="0"/>
              <a:t>Aim: </a:t>
            </a:r>
            <a:r>
              <a:rPr lang="en-GB" dirty="0"/>
              <a:t>Be the first to cross off all your numbers. </a:t>
            </a:r>
          </a:p>
          <a:p>
            <a:r>
              <a:rPr lang="en-GB" b="1" dirty="0"/>
              <a:t>You will need: </a:t>
            </a:r>
            <a:r>
              <a:rPr lang="en-GB" dirty="0"/>
              <a:t>Mini whiteboards</a:t>
            </a:r>
          </a:p>
          <a:p>
            <a:r>
              <a:rPr lang="en-GB" b="1" dirty="0"/>
              <a:t>Instructions: </a:t>
            </a:r>
          </a:p>
          <a:p>
            <a:pPr marL="342900" indent="-342900">
              <a:buFont typeface="+mj-lt"/>
              <a:buAutoNum type="arabicParenR"/>
            </a:pPr>
            <a:r>
              <a:rPr lang="en-GB" dirty="0"/>
              <a:t>Write down four different numbers between 1 and 12.</a:t>
            </a:r>
          </a:p>
          <a:p>
            <a:pPr marL="342900" indent="-342900">
              <a:buFont typeface="+mj-lt"/>
              <a:buAutoNum type="arabicParenR"/>
            </a:pPr>
            <a:r>
              <a:rPr lang="en-GB" dirty="0"/>
              <a:t>Your teacher will say a division question from the two times tables. </a:t>
            </a:r>
          </a:p>
          <a:p>
            <a:pPr marL="342900" indent="-342900">
              <a:buFont typeface="+mj-lt"/>
              <a:buAutoNum type="arabicParenR"/>
            </a:pPr>
            <a:r>
              <a:rPr lang="en-GB" dirty="0"/>
              <a:t>If one of your numbers is the answer to the question, cross it off. </a:t>
            </a:r>
          </a:p>
          <a:p>
            <a:pPr marL="342900" indent="-342900">
              <a:buFont typeface="+mj-lt"/>
              <a:buAutoNum type="arabicParenR"/>
            </a:pPr>
            <a:r>
              <a:rPr lang="en-GB" dirty="0"/>
              <a:t>When all four of your numbers have been crossed off, shout ‘bingo’. </a:t>
            </a:r>
          </a:p>
        </p:txBody>
      </p:sp>
      <p:sp>
        <p:nvSpPr>
          <p:cNvPr id="3" name="Content Placeholder 2">
            <a:extLst>
              <a:ext uri="{FF2B5EF4-FFF2-40B4-BE49-F238E27FC236}">
                <a16:creationId xmlns:a16="http://schemas.microsoft.com/office/drawing/2014/main" id="{F9EF624E-E51D-AE42-A314-EC6C2E18F236}"/>
              </a:ext>
            </a:extLst>
          </p:cNvPr>
          <p:cNvSpPr>
            <a:spLocks noGrp="1"/>
          </p:cNvSpPr>
          <p:nvPr>
            <p:ph sz="quarter" idx="10"/>
          </p:nvPr>
        </p:nvSpPr>
        <p:spPr/>
        <p:txBody>
          <a:bodyPr/>
          <a:lstStyle/>
          <a:p>
            <a:r>
              <a:rPr lang="en-GB" dirty="0"/>
              <a:t>Bingo</a:t>
            </a:r>
          </a:p>
        </p:txBody>
      </p:sp>
      <p:sp>
        <p:nvSpPr>
          <p:cNvPr id="4" name="Rounded Rectangle 3">
            <a:extLst>
              <a:ext uri="{FF2B5EF4-FFF2-40B4-BE49-F238E27FC236}">
                <a16:creationId xmlns:a16="http://schemas.microsoft.com/office/drawing/2014/main" id="{9DE1AD4B-D5DC-E444-94D1-3727ED97A560}"/>
              </a:ext>
            </a:extLst>
          </p:cNvPr>
          <p:cNvSpPr/>
          <p:nvPr/>
        </p:nvSpPr>
        <p:spPr>
          <a:xfrm>
            <a:off x="8756726" y="1662063"/>
            <a:ext cx="3243188" cy="3658081"/>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I write down 1, 2, 5, 7 and 8.</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My teacher says, “10 divided by 2 equals …” so I cross off 5.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When I have crossed off all my numbers, I shout, “Bingo!”</a:t>
            </a:r>
          </a:p>
        </p:txBody>
      </p:sp>
      <p:sp>
        <p:nvSpPr>
          <p:cNvPr id="5" name="Rounded Rectangle 4">
            <a:extLst>
              <a:ext uri="{FF2B5EF4-FFF2-40B4-BE49-F238E27FC236}">
                <a16:creationId xmlns:a16="http://schemas.microsoft.com/office/drawing/2014/main" id="{C8894705-569E-A94E-BFF6-F9724FB783A5}"/>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2910449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828D147-D567-804C-96C5-E04030D05DD9}"/>
              </a:ext>
            </a:extLst>
          </p:cNvPr>
          <p:cNvSpPr>
            <a:spLocks noGrp="1"/>
          </p:cNvSpPr>
          <p:nvPr>
            <p:ph sz="quarter" idx="12"/>
          </p:nvPr>
        </p:nvSpPr>
        <p:spPr/>
        <p:txBody>
          <a:bodyPr>
            <a:normAutofit fontScale="92500" lnSpcReduction="10000"/>
          </a:bodyPr>
          <a:lstStyle/>
          <a:p>
            <a:r>
              <a:rPr lang="en-GB" b="1" dirty="0"/>
              <a:t>Focus: </a:t>
            </a:r>
            <a:r>
              <a:rPr lang="en-GB" dirty="0"/>
              <a:t>Counting in and recognising multiples of 5. </a:t>
            </a:r>
          </a:p>
          <a:p>
            <a:r>
              <a:rPr lang="en-GB" b="1" dirty="0"/>
              <a:t>Aim: </a:t>
            </a:r>
            <a:r>
              <a:rPr lang="en-GB" dirty="0"/>
              <a:t>Predict who will be the next person to say 45 when counting in multiples of 5. </a:t>
            </a:r>
          </a:p>
          <a:p>
            <a:r>
              <a:rPr lang="en-GB" b="1" dirty="0"/>
              <a:t>You will need: </a:t>
            </a:r>
            <a:r>
              <a:rPr lang="en-GB" dirty="0"/>
              <a:t>Mini whiteboards</a:t>
            </a:r>
          </a:p>
          <a:p>
            <a:r>
              <a:rPr lang="en-GB" b="1" dirty="0"/>
              <a:t>Instructions: </a:t>
            </a:r>
          </a:p>
          <a:p>
            <a:pPr marL="342900" indent="-342900">
              <a:buFont typeface="+mj-lt"/>
              <a:buAutoNum type="arabicParenR"/>
            </a:pPr>
            <a:r>
              <a:rPr lang="en-GB" dirty="0"/>
              <a:t>The whole class (and teacher) need to stand in a circle with a whiteboard and pen. </a:t>
            </a:r>
          </a:p>
          <a:p>
            <a:pPr marL="342900" indent="-342900">
              <a:buFont typeface="+mj-lt"/>
              <a:buAutoNum type="arabicParenR"/>
            </a:pPr>
            <a:r>
              <a:rPr lang="en-GB" dirty="0"/>
              <a:t>Your teacher will start by saying 0. Going round the circle, count in multiples of 5 to 70 then count backwards from 70 to 0.  </a:t>
            </a:r>
          </a:p>
          <a:p>
            <a:pPr marL="342900" indent="-342900">
              <a:buFont typeface="+mj-lt"/>
              <a:buAutoNum type="arabicParenR"/>
            </a:pPr>
            <a:r>
              <a:rPr lang="en-GB" dirty="0"/>
              <a:t>Whoever has to say 45 must sit down. Everyone then predicts who will be the next person to sit down and write this on their whiteboard. Keep a note of how many right answers you get. </a:t>
            </a:r>
          </a:p>
          <a:p>
            <a:pPr marL="342900" indent="-342900">
              <a:buFont typeface="+mj-lt"/>
              <a:buAutoNum type="arabicParenR"/>
            </a:pPr>
            <a:r>
              <a:rPr lang="en-GB" dirty="0"/>
              <a:t>There are two ways to win: a) If you are the last person standing. b) If you had the most correct predictions of who will be out. </a:t>
            </a:r>
          </a:p>
        </p:txBody>
      </p:sp>
      <p:sp>
        <p:nvSpPr>
          <p:cNvPr id="3" name="Content Placeholder 2">
            <a:extLst>
              <a:ext uri="{FF2B5EF4-FFF2-40B4-BE49-F238E27FC236}">
                <a16:creationId xmlns:a16="http://schemas.microsoft.com/office/drawing/2014/main" id="{6C15A6CF-0FFD-9945-A6F9-F3967126C5EB}"/>
              </a:ext>
            </a:extLst>
          </p:cNvPr>
          <p:cNvSpPr>
            <a:spLocks noGrp="1"/>
          </p:cNvSpPr>
          <p:nvPr>
            <p:ph sz="quarter" idx="10"/>
          </p:nvPr>
        </p:nvSpPr>
        <p:spPr/>
        <p:txBody>
          <a:bodyPr/>
          <a:lstStyle/>
          <a:p>
            <a:r>
              <a:rPr lang="en-GB" dirty="0"/>
              <a:t>Feisty Forty-Five</a:t>
            </a:r>
          </a:p>
        </p:txBody>
      </p:sp>
      <p:sp>
        <p:nvSpPr>
          <p:cNvPr id="4" name="Rounded Rectangle 3">
            <a:extLst>
              <a:ext uri="{FF2B5EF4-FFF2-40B4-BE49-F238E27FC236}">
                <a16:creationId xmlns:a16="http://schemas.microsoft.com/office/drawing/2014/main" id="{E39A6087-32CE-5C4F-A908-27E3D6EE2CF0}"/>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3407113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17E02B-47B0-2344-B74E-4FA7713B8569}"/>
              </a:ext>
            </a:extLst>
          </p:cNvPr>
          <p:cNvSpPr>
            <a:spLocks noGrp="1"/>
          </p:cNvSpPr>
          <p:nvPr>
            <p:ph sz="quarter" idx="12"/>
          </p:nvPr>
        </p:nvSpPr>
        <p:spPr>
          <a:xfrm>
            <a:off x="263027" y="1381328"/>
            <a:ext cx="8493700" cy="5161712"/>
          </a:xfrm>
        </p:spPr>
        <p:txBody>
          <a:bodyPr/>
          <a:lstStyle/>
          <a:p>
            <a:r>
              <a:rPr lang="en-GB" b="1" dirty="0"/>
              <a:t>Focus: </a:t>
            </a:r>
            <a:r>
              <a:rPr lang="en-GB" dirty="0"/>
              <a:t>Count in and recognise multiples of 5.</a:t>
            </a:r>
          </a:p>
          <a:p>
            <a:r>
              <a:rPr lang="en-GB" b="1" dirty="0"/>
              <a:t>Aim: </a:t>
            </a:r>
            <a:r>
              <a:rPr lang="en-GB" dirty="0"/>
              <a:t>Say ‘fish’ instead of any multiple of 5. </a:t>
            </a:r>
          </a:p>
          <a:p>
            <a:r>
              <a:rPr lang="en-GB" b="1" dirty="0"/>
              <a:t>Instructions: </a:t>
            </a:r>
          </a:p>
          <a:p>
            <a:pPr marL="342900" indent="-342900">
              <a:buFont typeface="+mj-lt"/>
              <a:buAutoNum type="arabicParenR"/>
            </a:pPr>
            <a:r>
              <a:rPr lang="en-GB" dirty="0"/>
              <a:t>Together we are going to count in ones from 1 to 60. </a:t>
            </a:r>
          </a:p>
          <a:p>
            <a:pPr marL="342900" indent="-342900">
              <a:buFont typeface="+mj-lt"/>
              <a:buAutoNum type="arabicParenR"/>
            </a:pPr>
            <a:r>
              <a:rPr lang="en-GB" dirty="0"/>
              <a:t>Every time we say a multiple of 5, we say ‘fish’ instead of the number. </a:t>
            </a:r>
          </a:p>
        </p:txBody>
      </p:sp>
      <p:sp>
        <p:nvSpPr>
          <p:cNvPr id="3" name="Content Placeholder 2">
            <a:extLst>
              <a:ext uri="{FF2B5EF4-FFF2-40B4-BE49-F238E27FC236}">
                <a16:creationId xmlns:a16="http://schemas.microsoft.com/office/drawing/2014/main" id="{504E0805-184B-A146-99CA-9E0D0929711A}"/>
              </a:ext>
            </a:extLst>
          </p:cNvPr>
          <p:cNvSpPr>
            <a:spLocks noGrp="1"/>
          </p:cNvSpPr>
          <p:nvPr>
            <p:ph sz="quarter" idx="10"/>
          </p:nvPr>
        </p:nvSpPr>
        <p:spPr/>
        <p:txBody>
          <a:bodyPr/>
          <a:lstStyle/>
          <a:p>
            <a:r>
              <a:rPr lang="en-GB" dirty="0"/>
              <a:t>Fishy Fives</a:t>
            </a:r>
          </a:p>
        </p:txBody>
      </p:sp>
      <p:sp>
        <p:nvSpPr>
          <p:cNvPr id="4" name="Rounded Rectangle 3">
            <a:extLst>
              <a:ext uri="{FF2B5EF4-FFF2-40B4-BE49-F238E27FC236}">
                <a16:creationId xmlns:a16="http://schemas.microsoft.com/office/drawing/2014/main" id="{54A8F479-82F2-034C-8589-810BF585B67B}"/>
              </a:ext>
            </a:extLst>
          </p:cNvPr>
          <p:cNvSpPr/>
          <p:nvPr/>
        </p:nvSpPr>
        <p:spPr>
          <a:xfrm>
            <a:off x="8756726" y="1662063"/>
            <a:ext cx="3243188" cy="4323101"/>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1</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2</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3</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4</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FISH</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6</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7</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8</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9</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FISH</a:t>
            </a:r>
          </a:p>
        </p:txBody>
      </p:sp>
      <p:sp>
        <p:nvSpPr>
          <p:cNvPr id="5" name="Rounded Rectangle 4">
            <a:extLst>
              <a:ext uri="{FF2B5EF4-FFF2-40B4-BE49-F238E27FC236}">
                <a16:creationId xmlns:a16="http://schemas.microsoft.com/office/drawing/2014/main" id="{E39BD179-D5F9-0A44-8DFF-DDDD1872FD4F}"/>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1604503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C7E2D30-43D4-B64C-89AA-793AD1709DEA}"/>
              </a:ext>
            </a:extLst>
          </p:cNvPr>
          <p:cNvSpPr>
            <a:spLocks noGrp="1"/>
          </p:cNvSpPr>
          <p:nvPr>
            <p:ph sz="quarter" idx="12"/>
          </p:nvPr>
        </p:nvSpPr>
        <p:spPr>
          <a:xfrm>
            <a:off x="263027" y="1381328"/>
            <a:ext cx="8493700" cy="5161712"/>
          </a:xfrm>
        </p:spPr>
        <p:txBody>
          <a:bodyPr/>
          <a:lstStyle/>
          <a:p>
            <a:r>
              <a:rPr lang="en-GB" b="1" dirty="0"/>
              <a:t>Focus: </a:t>
            </a:r>
            <a:r>
              <a:rPr lang="en-GB" dirty="0"/>
              <a:t>Counting backwards in multiples of 5. </a:t>
            </a:r>
          </a:p>
          <a:p>
            <a:r>
              <a:rPr lang="en-GB" b="1" dirty="0"/>
              <a:t>Aim: </a:t>
            </a:r>
            <a:r>
              <a:rPr lang="en-GB" dirty="0"/>
              <a:t>Count backwards from 70 to 0 in multiples of 5 without two people talking at the same time.</a:t>
            </a:r>
          </a:p>
          <a:p>
            <a:r>
              <a:rPr lang="en-GB" b="1" dirty="0"/>
              <a:t>Instructions: </a:t>
            </a:r>
          </a:p>
          <a:p>
            <a:pPr marL="342900" indent="-342900">
              <a:buFont typeface="+mj-lt"/>
              <a:buAutoNum type="arabicParenR"/>
            </a:pPr>
            <a:r>
              <a:rPr lang="en-GB" dirty="0"/>
              <a:t>Your teacher will put you in groups of 7 to 12. </a:t>
            </a:r>
          </a:p>
          <a:p>
            <a:pPr marL="342900" indent="-342900">
              <a:buFont typeface="+mj-lt"/>
              <a:buAutoNum type="arabicParenR"/>
            </a:pPr>
            <a:r>
              <a:rPr lang="en-GB" dirty="0"/>
              <a:t>Sit in a circle with your group. </a:t>
            </a:r>
          </a:p>
          <a:p>
            <a:pPr marL="342900" indent="-342900">
              <a:buFont typeface="+mj-lt"/>
              <a:buAutoNum type="arabicParenR"/>
            </a:pPr>
            <a:r>
              <a:rPr lang="en-GB" dirty="0"/>
              <a:t>You are going to count from 70 to 0 in multiples of 5. When you get to 0 you all need to shout, “Take off!” as your rocket has launched!</a:t>
            </a:r>
          </a:p>
          <a:p>
            <a:pPr marL="342900" indent="-342900">
              <a:buFont typeface="+mj-lt"/>
              <a:buAutoNum type="arabicParenR"/>
            </a:pPr>
            <a:r>
              <a:rPr lang="en-GB" dirty="0"/>
              <a:t>Only one of you can speak at a time. </a:t>
            </a:r>
          </a:p>
          <a:p>
            <a:pPr marL="342900" indent="-342900">
              <a:buFont typeface="+mj-lt"/>
              <a:buAutoNum type="arabicParenR"/>
            </a:pPr>
            <a:r>
              <a:rPr lang="en-GB" dirty="0"/>
              <a:t>If two people speak at the same time you need to start from 70 again. </a:t>
            </a:r>
          </a:p>
        </p:txBody>
      </p:sp>
      <p:sp>
        <p:nvSpPr>
          <p:cNvPr id="3" name="Content Placeholder 2">
            <a:extLst>
              <a:ext uri="{FF2B5EF4-FFF2-40B4-BE49-F238E27FC236}">
                <a16:creationId xmlns:a16="http://schemas.microsoft.com/office/drawing/2014/main" id="{DBA00BAE-DB42-B143-8357-F37F53A5B85D}"/>
              </a:ext>
            </a:extLst>
          </p:cNvPr>
          <p:cNvSpPr>
            <a:spLocks noGrp="1"/>
          </p:cNvSpPr>
          <p:nvPr>
            <p:ph sz="quarter" idx="10"/>
          </p:nvPr>
        </p:nvSpPr>
        <p:spPr/>
        <p:txBody>
          <a:bodyPr/>
          <a:lstStyle/>
          <a:p>
            <a:r>
              <a:rPr lang="en-GB" dirty="0"/>
              <a:t>Ready for Take Off?</a:t>
            </a:r>
          </a:p>
        </p:txBody>
      </p:sp>
      <p:sp>
        <p:nvSpPr>
          <p:cNvPr id="4" name="Rounded Rectangle 3">
            <a:extLst>
              <a:ext uri="{FF2B5EF4-FFF2-40B4-BE49-F238E27FC236}">
                <a16:creationId xmlns:a16="http://schemas.microsoft.com/office/drawing/2014/main" id="{F8989B7C-DB88-7D4C-A96F-F5A70C0A5DCA}"/>
              </a:ext>
            </a:extLst>
          </p:cNvPr>
          <p:cNvSpPr/>
          <p:nvPr/>
        </p:nvSpPr>
        <p:spPr>
          <a:xfrm>
            <a:off x="8756726" y="1662063"/>
            <a:ext cx="3243188" cy="3088067"/>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 70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B: 65</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 and D: 60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group need to start again.</a:t>
            </a:r>
          </a:p>
        </p:txBody>
      </p:sp>
      <p:sp>
        <p:nvSpPr>
          <p:cNvPr id="5" name="Rounded Rectangle 4">
            <a:extLst>
              <a:ext uri="{FF2B5EF4-FFF2-40B4-BE49-F238E27FC236}">
                <a16:creationId xmlns:a16="http://schemas.microsoft.com/office/drawing/2014/main" id="{C9B179C4-63F1-8442-A242-D6A6BAC6AB18}"/>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a:t>
            </a:r>
          </a:p>
        </p:txBody>
      </p:sp>
    </p:spTree>
    <p:extLst>
      <p:ext uri="{BB962C8B-B14F-4D97-AF65-F5344CB8AC3E}">
        <p14:creationId xmlns:p14="http://schemas.microsoft.com/office/powerpoint/2010/main" val="2755383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A8708E4-1FB8-FD4C-A388-AB2ADB621DB9}"/>
              </a:ext>
            </a:extLst>
          </p:cNvPr>
          <p:cNvSpPr>
            <a:spLocks noGrp="1"/>
          </p:cNvSpPr>
          <p:nvPr>
            <p:ph sz="quarter" idx="12"/>
          </p:nvPr>
        </p:nvSpPr>
        <p:spPr>
          <a:xfrm>
            <a:off x="263027" y="1381328"/>
            <a:ext cx="8493700" cy="5161712"/>
          </a:xfrm>
        </p:spPr>
        <p:txBody>
          <a:bodyPr/>
          <a:lstStyle/>
          <a:p>
            <a:r>
              <a:rPr lang="en-GB" b="1" dirty="0"/>
              <a:t>Focus: </a:t>
            </a:r>
            <a:r>
              <a:rPr lang="en-GB" dirty="0"/>
              <a:t>Fluency in the 10 times tables.</a:t>
            </a:r>
          </a:p>
          <a:p>
            <a:r>
              <a:rPr lang="en-GB" b="1" dirty="0"/>
              <a:t>Aim: </a:t>
            </a:r>
            <a:r>
              <a:rPr lang="en-GB" dirty="0"/>
              <a:t>Be the first person to say the correct answer.</a:t>
            </a:r>
          </a:p>
          <a:p>
            <a:r>
              <a:rPr lang="en-GB" b="1" dirty="0"/>
              <a:t>You will need: </a:t>
            </a:r>
            <a:r>
              <a:rPr lang="en-GB" dirty="0"/>
              <a:t>12- sided dice per pair</a:t>
            </a:r>
          </a:p>
          <a:p>
            <a:r>
              <a:rPr lang="en-GB" b="1" dirty="0"/>
              <a:t>Instructions: </a:t>
            </a:r>
          </a:p>
          <a:p>
            <a:pPr marL="342900" indent="-342900">
              <a:buFont typeface="+mj-lt"/>
              <a:buAutoNum type="arabicParenR"/>
            </a:pPr>
            <a:r>
              <a:rPr lang="en-GB" dirty="0"/>
              <a:t>In pairs, you will need one 12-sided die each.</a:t>
            </a:r>
          </a:p>
          <a:p>
            <a:pPr marL="342900" indent="-342900">
              <a:buFont typeface="+mj-lt"/>
              <a:buAutoNum type="arabicParenR"/>
            </a:pPr>
            <a:r>
              <a:rPr lang="en-GB" dirty="0"/>
              <a:t>Roll the die then race against each other to multiply the number shown by 10. </a:t>
            </a:r>
          </a:p>
          <a:p>
            <a:pPr marL="342900" indent="-342900">
              <a:buFont typeface="+mj-lt"/>
              <a:buAutoNum type="arabicParenR"/>
            </a:pPr>
            <a:r>
              <a:rPr lang="en-GB" dirty="0"/>
              <a:t>The first person to say the whole calculation correctly wins. </a:t>
            </a:r>
          </a:p>
          <a:p>
            <a:pPr marL="342900" indent="-342900">
              <a:buFont typeface="+mj-lt"/>
              <a:buAutoNum type="arabicParenR"/>
            </a:pPr>
            <a:r>
              <a:rPr lang="en-GB" dirty="0"/>
              <a:t>The winner is the first person to get to 20 points. </a:t>
            </a:r>
          </a:p>
        </p:txBody>
      </p:sp>
      <p:sp>
        <p:nvSpPr>
          <p:cNvPr id="3" name="Content Placeholder 2">
            <a:extLst>
              <a:ext uri="{FF2B5EF4-FFF2-40B4-BE49-F238E27FC236}">
                <a16:creationId xmlns:a16="http://schemas.microsoft.com/office/drawing/2014/main" id="{410032A6-22BE-3C49-A56D-34FC3CDBFC5E}"/>
              </a:ext>
            </a:extLst>
          </p:cNvPr>
          <p:cNvSpPr>
            <a:spLocks noGrp="1"/>
          </p:cNvSpPr>
          <p:nvPr>
            <p:ph sz="quarter" idx="10"/>
          </p:nvPr>
        </p:nvSpPr>
        <p:spPr/>
        <p:txBody>
          <a:bodyPr/>
          <a:lstStyle/>
          <a:p>
            <a:r>
              <a:rPr lang="en-GB" dirty="0"/>
              <a:t>Roll for Tens</a:t>
            </a:r>
          </a:p>
        </p:txBody>
      </p:sp>
      <p:sp>
        <p:nvSpPr>
          <p:cNvPr id="4" name="Rounded Rectangle 3">
            <a:extLst>
              <a:ext uri="{FF2B5EF4-FFF2-40B4-BE49-F238E27FC236}">
                <a16:creationId xmlns:a16="http://schemas.microsoft.com/office/drawing/2014/main" id="{3B244071-DF4F-C241-9D39-EA85FAD11462}"/>
              </a:ext>
            </a:extLst>
          </p:cNvPr>
          <p:cNvSpPr/>
          <p:nvPr/>
        </p:nvSpPr>
        <p:spPr>
          <a:xfrm>
            <a:off x="8756726" y="1662063"/>
            <a:ext cx="3243188" cy="3088067"/>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Roll the 12-sided die.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It shows 9.</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A says, “9 × 10 = 90” first.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A gets one point.</a:t>
            </a:r>
          </a:p>
        </p:txBody>
      </p:sp>
      <p:sp>
        <p:nvSpPr>
          <p:cNvPr id="5" name="Rounded Rectangle 4">
            <a:extLst>
              <a:ext uri="{FF2B5EF4-FFF2-40B4-BE49-F238E27FC236}">
                <a16:creationId xmlns:a16="http://schemas.microsoft.com/office/drawing/2014/main" id="{73928241-4AF5-F443-81F8-E8110605C6BB}"/>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3055190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BEBB044-0BEF-ED49-B044-139FE2486179}"/>
              </a:ext>
            </a:extLst>
          </p:cNvPr>
          <p:cNvSpPr>
            <a:spLocks noGrp="1"/>
          </p:cNvSpPr>
          <p:nvPr>
            <p:ph sz="quarter" idx="12"/>
          </p:nvPr>
        </p:nvSpPr>
        <p:spPr/>
        <p:txBody>
          <a:bodyPr>
            <a:normAutofit lnSpcReduction="10000"/>
          </a:bodyPr>
          <a:lstStyle/>
          <a:p>
            <a:r>
              <a:rPr lang="en-GB" b="1" dirty="0"/>
              <a:t>Focus: </a:t>
            </a:r>
            <a:r>
              <a:rPr lang="en-GB" dirty="0"/>
              <a:t>Fluency and recall of multiplication and division facts for the ten times tables. </a:t>
            </a:r>
          </a:p>
          <a:p>
            <a:r>
              <a:rPr lang="en-GB" b="1" dirty="0"/>
              <a:t>Aim: </a:t>
            </a:r>
            <a:r>
              <a:rPr lang="en-GB" dirty="0"/>
              <a:t>Say a ten times table multiplication or division fact for the number your partner has. </a:t>
            </a:r>
          </a:p>
          <a:p>
            <a:r>
              <a:rPr lang="en-GB" b="1" dirty="0"/>
              <a:t>You will need: </a:t>
            </a:r>
            <a:r>
              <a:rPr lang="en-GB" dirty="0"/>
              <a:t>Resource 2; An area </a:t>
            </a:r>
          </a:p>
          <a:p>
            <a:r>
              <a:rPr lang="en-GB" b="1" dirty="0"/>
              <a:t>Instructions: </a:t>
            </a:r>
          </a:p>
          <a:p>
            <a:pPr marL="342900" indent="-342900">
              <a:buFont typeface="+mj-lt"/>
              <a:buAutoNum type="arabicParenR"/>
            </a:pPr>
            <a:r>
              <a:rPr lang="en-GB" dirty="0"/>
              <a:t>Your teacher will give you a card. </a:t>
            </a:r>
          </a:p>
          <a:p>
            <a:pPr marL="342900" indent="-342900">
              <a:buFont typeface="+mj-lt"/>
              <a:buAutoNum type="arabicParenR"/>
            </a:pPr>
            <a:r>
              <a:rPr lang="en-GB" dirty="0"/>
              <a:t>When they say so, walk around the space. When they say ‘meet’, find a partner. </a:t>
            </a:r>
          </a:p>
          <a:p>
            <a:pPr marL="342900" indent="-342900">
              <a:buFont typeface="+mj-lt"/>
              <a:buAutoNum type="arabicParenR"/>
            </a:pPr>
            <a:r>
              <a:rPr lang="en-GB" dirty="0"/>
              <a:t>Look at your partner’s card. You need to say one multiplication or division fact from the ten times table that is linked to the number your partner has. </a:t>
            </a:r>
          </a:p>
          <a:p>
            <a:pPr marL="342900" indent="-342900">
              <a:buFont typeface="+mj-lt"/>
              <a:buAutoNum type="arabicParenR"/>
            </a:pPr>
            <a:r>
              <a:rPr lang="en-GB" dirty="0"/>
              <a:t>When you have both said a calculation, swap cards. </a:t>
            </a:r>
          </a:p>
          <a:p>
            <a:pPr marL="342900" indent="-342900">
              <a:buFont typeface="+mj-lt"/>
              <a:buAutoNum type="arabicParenR"/>
            </a:pPr>
            <a:r>
              <a:rPr lang="en-GB" dirty="0"/>
              <a:t>Find another partner and do the same again. </a:t>
            </a:r>
          </a:p>
        </p:txBody>
      </p:sp>
      <p:sp>
        <p:nvSpPr>
          <p:cNvPr id="3" name="Content Placeholder 2">
            <a:extLst>
              <a:ext uri="{FF2B5EF4-FFF2-40B4-BE49-F238E27FC236}">
                <a16:creationId xmlns:a16="http://schemas.microsoft.com/office/drawing/2014/main" id="{C3D6DA9B-491D-D445-B0F1-E9540BF48A71}"/>
              </a:ext>
            </a:extLst>
          </p:cNvPr>
          <p:cNvSpPr>
            <a:spLocks noGrp="1"/>
          </p:cNvSpPr>
          <p:nvPr>
            <p:ph sz="quarter" idx="10"/>
          </p:nvPr>
        </p:nvSpPr>
        <p:spPr/>
        <p:txBody>
          <a:bodyPr/>
          <a:lstStyle/>
          <a:p>
            <a:r>
              <a:rPr lang="en-GB" dirty="0"/>
              <a:t>Tens Meet in the Middle</a:t>
            </a:r>
          </a:p>
        </p:txBody>
      </p:sp>
      <p:sp>
        <p:nvSpPr>
          <p:cNvPr id="4" name="Rounded Rectangle 3">
            <a:extLst>
              <a:ext uri="{FF2B5EF4-FFF2-40B4-BE49-F238E27FC236}">
                <a16:creationId xmlns:a16="http://schemas.microsoft.com/office/drawing/2014/main" id="{BB06C56B-C1A8-574C-9C48-2733115F2305}"/>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86546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9575E6-A8E8-6C41-9A86-9241F984360C}"/>
              </a:ext>
            </a:extLst>
          </p:cNvPr>
          <p:cNvSpPr>
            <a:spLocks noGrp="1"/>
          </p:cNvSpPr>
          <p:nvPr>
            <p:ph sz="quarter" idx="12"/>
          </p:nvPr>
        </p:nvSpPr>
        <p:spPr/>
        <p:txBody>
          <a:bodyPr/>
          <a:lstStyle/>
          <a:p>
            <a:r>
              <a:rPr lang="en-GB" b="1" dirty="0"/>
              <a:t>Focus: </a:t>
            </a:r>
            <a:r>
              <a:rPr lang="en-GB" dirty="0"/>
              <a:t>Multiplication facts for the 10 times tables.</a:t>
            </a:r>
          </a:p>
          <a:p>
            <a:r>
              <a:rPr lang="en-GB" b="1" dirty="0"/>
              <a:t>Aim: </a:t>
            </a:r>
            <a:r>
              <a:rPr lang="en-GB" dirty="0"/>
              <a:t>Select the card with the answer to the given question and take it to the other side of the room.</a:t>
            </a:r>
          </a:p>
          <a:p>
            <a:r>
              <a:rPr lang="en-GB" b="1" dirty="0"/>
              <a:t>You will need: </a:t>
            </a:r>
            <a:r>
              <a:rPr lang="en-GB" dirty="0"/>
              <a:t>Resource 3 per pair; an area </a:t>
            </a:r>
          </a:p>
          <a:p>
            <a:r>
              <a:rPr lang="en-GB" b="1" dirty="0"/>
              <a:t>Instructions: </a:t>
            </a:r>
          </a:p>
          <a:p>
            <a:pPr marL="342900" indent="-342900">
              <a:buFont typeface="+mj-lt"/>
              <a:buAutoNum type="arabicParenR"/>
            </a:pPr>
            <a:r>
              <a:rPr lang="en-GB" dirty="0"/>
              <a:t>In pairs, you’ll need one set of cards. </a:t>
            </a:r>
          </a:p>
          <a:p>
            <a:pPr marL="342900" indent="-342900">
              <a:buFont typeface="+mj-lt"/>
              <a:buAutoNum type="arabicParenR"/>
            </a:pPr>
            <a:r>
              <a:rPr lang="en-GB" dirty="0"/>
              <a:t>Your teacher will say a multiplication calculation. You and your partner need to find the correct answer and race to put it on the other side of the room. </a:t>
            </a:r>
          </a:p>
        </p:txBody>
      </p:sp>
      <p:sp>
        <p:nvSpPr>
          <p:cNvPr id="3" name="Content Placeholder 2">
            <a:extLst>
              <a:ext uri="{FF2B5EF4-FFF2-40B4-BE49-F238E27FC236}">
                <a16:creationId xmlns:a16="http://schemas.microsoft.com/office/drawing/2014/main" id="{8936C5BA-3321-6E40-BD88-956E8ED6926A}"/>
              </a:ext>
            </a:extLst>
          </p:cNvPr>
          <p:cNvSpPr>
            <a:spLocks noGrp="1"/>
          </p:cNvSpPr>
          <p:nvPr>
            <p:ph sz="quarter" idx="10"/>
          </p:nvPr>
        </p:nvSpPr>
        <p:spPr/>
        <p:txBody>
          <a:bodyPr/>
          <a:lstStyle/>
          <a:p>
            <a:r>
              <a:rPr lang="en-GB" dirty="0"/>
              <a:t>Race the Tens</a:t>
            </a:r>
          </a:p>
        </p:txBody>
      </p:sp>
      <p:sp>
        <p:nvSpPr>
          <p:cNvPr id="4" name="Rounded Rectangle 3">
            <a:extLst>
              <a:ext uri="{FF2B5EF4-FFF2-40B4-BE49-F238E27FC236}">
                <a16:creationId xmlns:a16="http://schemas.microsoft.com/office/drawing/2014/main" id="{8F371908-96E7-8841-820F-3F1369E6EFE0}"/>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Whole class</a:t>
            </a:r>
          </a:p>
        </p:txBody>
      </p:sp>
    </p:spTree>
    <p:extLst>
      <p:ext uri="{BB962C8B-B14F-4D97-AF65-F5344CB8AC3E}">
        <p14:creationId xmlns:p14="http://schemas.microsoft.com/office/powerpoint/2010/main" val="4092826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F9B17C6-CB82-5241-8E52-186B91D97556}"/>
              </a:ext>
            </a:extLst>
          </p:cNvPr>
          <p:cNvSpPr>
            <a:spLocks noGrp="1"/>
          </p:cNvSpPr>
          <p:nvPr>
            <p:ph sz="quarter" idx="12"/>
          </p:nvPr>
        </p:nvSpPr>
        <p:spPr/>
        <p:txBody>
          <a:bodyPr>
            <a:normAutofit/>
          </a:bodyPr>
          <a:lstStyle/>
          <a:p>
            <a:r>
              <a:rPr lang="en-GB" b="1" dirty="0"/>
              <a:t>Focus: </a:t>
            </a:r>
            <a:r>
              <a:rPr lang="en-GB" dirty="0"/>
              <a:t>Identify and use multiplication facts for the 2, 5 and 10 times tables. </a:t>
            </a:r>
          </a:p>
          <a:p>
            <a:r>
              <a:rPr lang="en-GB" b="1" dirty="0"/>
              <a:t>Aim: </a:t>
            </a:r>
            <a:r>
              <a:rPr lang="en-GB" dirty="0"/>
              <a:t>Draw your secret fact clearly.</a:t>
            </a:r>
          </a:p>
          <a:p>
            <a:r>
              <a:rPr lang="en-GB" b="1" dirty="0"/>
              <a:t>Instructions: </a:t>
            </a:r>
          </a:p>
          <a:p>
            <a:pPr marL="342900" indent="-342900">
              <a:buFont typeface="+mj-lt"/>
              <a:buAutoNum type="arabicParenR"/>
            </a:pPr>
            <a:r>
              <a:rPr lang="en-GB" dirty="0"/>
              <a:t>Which multiplication fact does this picture show? </a:t>
            </a:r>
          </a:p>
          <a:p>
            <a:pPr marL="342900" indent="-342900">
              <a:buFont typeface="+mj-lt"/>
              <a:buAutoNum type="arabicParenR"/>
            </a:pPr>
            <a:endParaRPr lang="en-GB" dirty="0"/>
          </a:p>
          <a:p>
            <a:pPr marL="342900" indent="-342900">
              <a:buFont typeface="+mj-lt"/>
              <a:buAutoNum type="arabicParenR"/>
            </a:pPr>
            <a:r>
              <a:rPr lang="en-GB" dirty="0"/>
              <a:t>In partners, you will each pick a ‘secret’ multiplication fact from the 2, 5 or 10 times tables. Draw a picture that shows your secret fact. </a:t>
            </a:r>
          </a:p>
          <a:p>
            <a:pPr marL="342900" indent="-342900">
              <a:buFont typeface="+mj-lt"/>
              <a:buAutoNum type="arabicParenR"/>
            </a:pPr>
            <a:r>
              <a:rPr lang="en-GB" dirty="0"/>
              <a:t>When you’ve finished, swap pictures and  work out the secret fact your partner has drawn. </a:t>
            </a:r>
          </a:p>
          <a:p>
            <a:pPr marL="342900" indent="-342900">
              <a:buFont typeface="+mj-lt"/>
              <a:buAutoNum type="arabicParenR"/>
            </a:pPr>
            <a:r>
              <a:rPr lang="en-GB" dirty="0"/>
              <a:t>If you can’t guess the secret fact, your partner needs to explain what they drew and why. </a:t>
            </a:r>
          </a:p>
        </p:txBody>
      </p:sp>
      <p:sp>
        <p:nvSpPr>
          <p:cNvPr id="3" name="Content Placeholder 2">
            <a:extLst>
              <a:ext uri="{FF2B5EF4-FFF2-40B4-BE49-F238E27FC236}">
                <a16:creationId xmlns:a16="http://schemas.microsoft.com/office/drawing/2014/main" id="{153C7282-FBCB-A34F-BA8D-6B7D52B1F7B2}"/>
              </a:ext>
            </a:extLst>
          </p:cNvPr>
          <p:cNvSpPr>
            <a:spLocks noGrp="1"/>
          </p:cNvSpPr>
          <p:nvPr>
            <p:ph sz="quarter" idx="10"/>
          </p:nvPr>
        </p:nvSpPr>
        <p:spPr/>
        <p:txBody>
          <a:bodyPr/>
          <a:lstStyle/>
          <a:p>
            <a:r>
              <a:rPr lang="en-GB" dirty="0"/>
              <a:t>Picture Perfect</a:t>
            </a:r>
          </a:p>
        </p:txBody>
      </p:sp>
      <p:sp>
        <p:nvSpPr>
          <p:cNvPr id="4" name="Rounded Rectangle 3">
            <a:extLst>
              <a:ext uri="{FF2B5EF4-FFF2-40B4-BE49-F238E27FC236}">
                <a16:creationId xmlns:a16="http://schemas.microsoft.com/office/drawing/2014/main" id="{9E8D9AAD-D13E-1545-9BEE-D556A6268097}"/>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pic>
        <p:nvPicPr>
          <p:cNvPr id="5" name="Picture 4" descr="A row of eggs in a carton&#10;&#10;Description automatically generated">
            <a:extLst>
              <a:ext uri="{FF2B5EF4-FFF2-40B4-BE49-F238E27FC236}">
                <a16:creationId xmlns:a16="http://schemas.microsoft.com/office/drawing/2014/main" id="{DA92E17F-59F8-A54F-9F3C-95C83E420123}"/>
              </a:ext>
            </a:extLst>
          </p:cNvPr>
          <p:cNvPicPr>
            <a:picLocks noChangeAspect="1"/>
          </p:cNvPicPr>
          <p:nvPr/>
        </p:nvPicPr>
        <p:blipFill>
          <a:blip r:embed="rId3"/>
          <a:stretch>
            <a:fillRect/>
          </a:stretch>
        </p:blipFill>
        <p:spPr>
          <a:xfrm>
            <a:off x="6131469" y="3033447"/>
            <a:ext cx="3190661" cy="928737"/>
          </a:xfrm>
          <a:prstGeom prst="rect">
            <a:avLst/>
          </a:prstGeom>
        </p:spPr>
      </p:pic>
    </p:spTree>
    <p:extLst>
      <p:ext uri="{BB962C8B-B14F-4D97-AF65-F5344CB8AC3E}">
        <p14:creationId xmlns:p14="http://schemas.microsoft.com/office/powerpoint/2010/main" val="11084940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7480B35-00B8-A841-B0B1-713EE1A58B95}"/>
              </a:ext>
            </a:extLst>
          </p:cNvPr>
          <p:cNvSpPr>
            <a:spLocks noGrp="1"/>
          </p:cNvSpPr>
          <p:nvPr>
            <p:ph sz="quarter" idx="12"/>
          </p:nvPr>
        </p:nvSpPr>
        <p:spPr>
          <a:xfrm>
            <a:off x="263027" y="1381328"/>
            <a:ext cx="8493700" cy="5161712"/>
          </a:xfrm>
        </p:spPr>
        <p:txBody>
          <a:bodyPr/>
          <a:lstStyle/>
          <a:p>
            <a:r>
              <a:rPr lang="en-GB" b="1" dirty="0"/>
              <a:t>Focus: </a:t>
            </a:r>
            <a:r>
              <a:rPr lang="en-GB" dirty="0"/>
              <a:t>Identify and use multiplication facts for the 2, 5 and 10 times tables. </a:t>
            </a:r>
          </a:p>
          <a:p>
            <a:r>
              <a:rPr lang="en-GB" b="1" dirty="0"/>
              <a:t>Aim: </a:t>
            </a:r>
            <a:r>
              <a:rPr lang="en-GB" dirty="0"/>
              <a:t>Arrange counters in arrays. </a:t>
            </a:r>
          </a:p>
          <a:p>
            <a:r>
              <a:rPr lang="en-GB" b="1" dirty="0"/>
              <a:t>You will need: </a:t>
            </a:r>
            <a:r>
              <a:rPr lang="en-GB" dirty="0"/>
              <a:t>Counters</a:t>
            </a:r>
          </a:p>
          <a:p>
            <a:r>
              <a:rPr lang="en-GB" b="1" dirty="0"/>
              <a:t>Instructions: </a:t>
            </a:r>
          </a:p>
          <a:p>
            <a:pPr marL="342900" indent="-342900">
              <a:buFont typeface="+mj-lt"/>
              <a:buAutoNum type="arabicParenR"/>
            </a:pPr>
            <a:r>
              <a:rPr lang="en-GB" dirty="0"/>
              <a:t>One partner picks up a handful of counters and guesses how many they have. </a:t>
            </a:r>
          </a:p>
          <a:p>
            <a:pPr marL="342900" indent="-342900">
              <a:buFont typeface="+mj-lt"/>
              <a:buAutoNum type="arabicParenR"/>
            </a:pPr>
            <a:r>
              <a:rPr lang="en-GB" dirty="0"/>
              <a:t>The second partner then puts the counters into an array of 2s, 5s or 10s. If the counters aren’t a multiple of 2, 5 or 10, arrange them into an array for the 1 times table (a single line). </a:t>
            </a:r>
          </a:p>
          <a:p>
            <a:pPr marL="342900" indent="-342900">
              <a:buFont typeface="+mj-lt"/>
              <a:buAutoNum type="arabicParenR"/>
            </a:pPr>
            <a:r>
              <a:rPr lang="en-GB" dirty="0"/>
              <a:t>The first partner then says what the array shows.</a:t>
            </a:r>
          </a:p>
        </p:txBody>
      </p:sp>
      <p:sp>
        <p:nvSpPr>
          <p:cNvPr id="3" name="Content Placeholder 2">
            <a:extLst>
              <a:ext uri="{FF2B5EF4-FFF2-40B4-BE49-F238E27FC236}">
                <a16:creationId xmlns:a16="http://schemas.microsoft.com/office/drawing/2014/main" id="{599727B4-02BC-E848-9F5C-26576851C9EA}"/>
              </a:ext>
            </a:extLst>
          </p:cNvPr>
          <p:cNvSpPr>
            <a:spLocks noGrp="1"/>
          </p:cNvSpPr>
          <p:nvPr>
            <p:ph sz="quarter" idx="10"/>
          </p:nvPr>
        </p:nvSpPr>
        <p:spPr/>
        <p:txBody>
          <a:bodyPr/>
          <a:lstStyle/>
          <a:p>
            <a:r>
              <a:rPr lang="en-GB" dirty="0"/>
              <a:t>Amazing Arrays</a:t>
            </a:r>
          </a:p>
        </p:txBody>
      </p:sp>
      <p:sp>
        <p:nvSpPr>
          <p:cNvPr id="4" name="Rounded Rectangle 3">
            <a:extLst>
              <a:ext uri="{FF2B5EF4-FFF2-40B4-BE49-F238E27FC236}">
                <a16:creationId xmlns:a16="http://schemas.microsoft.com/office/drawing/2014/main" id="{9F5DC2FA-4A5B-BF44-B439-BB58A5DE8E88}"/>
              </a:ext>
            </a:extLst>
          </p:cNvPr>
          <p:cNvSpPr/>
          <p:nvPr/>
        </p:nvSpPr>
        <p:spPr>
          <a:xfrm>
            <a:off x="8756726" y="1662063"/>
            <a:ext cx="3243188" cy="4453729"/>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A pick up counters and says, “I think there are 15 counters.”</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B puts the counters into an array showing 7 columns and 2 rows.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A says, “The array shows 7 × 2 = 14 so there are 14 counters.”</a:t>
            </a:r>
          </a:p>
        </p:txBody>
      </p:sp>
      <p:sp>
        <p:nvSpPr>
          <p:cNvPr id="5" name="Rounded Rectangle 4">
            <a:extLst>
              <a:ext uri="{FF2B5EF4-FFF2-40B4-BE49-F238E27FC236}">
                <a16:creationId xmlns:a16="http://schemas.microsoft.com/office/drawing/2014/main" id="{41EC5A0D-46FB-4D4B-812B-82EE89A4333F}"/>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3453958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322A407-85CE-6D47-97CF-42ACF46E11C4}"/>
              </a:ext>
            </a:extLst>
          </p:cNvPr>
          <p:cNvSpPr>
            <a:spLocks noGrp="1"/>
          </p:cNvSpPr>
          <p:nvPr>
            <p:ph sz="quarter" idx="12"/>
          </p:nvPr>
        </p:nvSpPr>
        <p:spPr>
          <a:xfrm>
            <a:off x="263027" y="1381328"/>
            <a:ext cx="8493700" cy="5161712"/>
          </a:xfrm>
        </p:spPr>
        <p:txBody>
          <a:bodyPr/>
          <a:lstStyle/>
          <a:p>
            <a:r>
              <a:rPr lang="en-GB" b="1" dirty="0"/>
              <a:t>Focus: </a:t>
            </a:r>
            <a:r>
              <a:rPr lang="en-GB" dirty="0"/>
              <a:t>Identify multiples of 5 and 10.</a:t>
            </a:r>
          </a:p>
          <a:p>
            <a:r>
              <a:rPr lang="en-GB" b="1" dirty="0"/>
              <a:t>Aim: </a:t>
            </a:r>
            <a:r>
              <a:rPr lang="en-GB" dirty="0"/>
              <a:t>Don’t say multiples of 5 or 10. </a:t>
            </a:r>
          </a:p>
          <a:p>
            <a:r>
              <a:rPr lang="en-GB" b="1" dirty="0"/>
              <a:t>Instructions: </a:t>
            </a:r>
          </a:p>
          <a:p>
            <a:pPr marL="342900" indent="-342900">
              <a:buFont typeface="+mj-lt"/>
              <a:buAutoNum type="arabicParenR"/>
            </a:pPr>
            <a:r>
              <a:rPr lang="en-GB" dirty="0"/>
              <a:t>Count in ones from 0. When you are supposed to say a multiple of 5, say fizz instead. </a:t>
            </a:r>
          </a:p>
          <a:p>
            <a:pPr marL="342900" indent="-342900">
              <a:buFont typeface="+mj-lt"/>
              <a:buAutoNum type="arabicParenR"/>
            </a:pPr>
            <a:r>
              <a:rPr lang="en-GB" dirty="0"/>
              <a:t>Next, count in ones again, this time when you are supposed to say a multiple of 10, say buzz instead. </a:t>
            </a:r>
          </a:p>
          <a:p>
            <a:pPr marL="342900" indent="-342900">
              <a:buFont typeface="+mj-lt"/>
              <a:buAutoNum type="arabicParenR"/>
            </a:pPr>
            <a:r>
              <a:rPr lang="en-GB" dirty="0"/>
              <a:t>Finally, combine these two rules. When you should say a multiple of 5 say fizz, when you should say a multiple of 10 say buzz. If a number is a multiple of 5 and 10, say fizz-buzz. </a:t>
            </a:r>
          </a:p>
        </p:txBody>
      </p:sp>
      <p:sp>
        <p:nvSpPr>
          <p:cNvPr id="3" name="Content Placeholder 2">
            <a:extLst>
              <a:ext uri="{FF2B5EF4-FFF2-40B4-BE49-F238E27FC236}">
                <a16:creationId xmlns:a16="http://schemas.microsoft.com/office/drawing/2014/main" id="{595042CE-B57E-B948-84D9-521658847534}"/>
              </a:ext>
            </a:extLst>
          </p:cNvPr>
          <p:cNvSpPr>
            <a:spLocks noGrp="1"/>
          </p:cNvSpPr>
          <p:nvPr>
            <p:ph sz="quarter" idx="10"/>
          </p:nvPr>
        </p:nvSpPr>
        <p:spPr/>
        <p:txBody>
          <a:bodyPr/>
          <a:lstStyle/>
          <a:p>
            <a:r>
              <a:rPr lang="en-GB" dirty="0"/>
              <a:t>Fizz and Buzz</a:t>
            </a:r>
          </a:p>
        </p:txBody>
      </p:sp>
      <p:sp>
        <p:nvSpPr>
          <p:cNvPr id="4" name="Rounded Rectangle 3">
            <a:extLst>
              <a:ext uri="{FF2B5EF4-FFF2-40B4-BE49-F238E27FC236}">
                <a16:creationId xmlns:a16="http://schemas.microsoft.com/office/drawing/2014/main" id="{810B862C-5953-EB44-A347-BCEF9F007F82}"/>
              </a:ext>
            </a:extLst>
          </p:cNvPr>
          <p:cNvSpPr/>
          <p:nvPr/>
        </p:nvSpPr>
        <p:spPr>
          <a:xfrm>
            <a:off x="8756726" y="1662063"/>
            <a:ext cx="3243188" cy="4453729"/>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1</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2</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3</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4</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FIZZ</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6</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7</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8</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9</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FIZZ-BUZZ</a:t>
            </a:r>
          </a:p>
        </p:txBody>
      </p:sp>
      <p:sp>
        <p:nvSpPr>
          <p:cNvPr id="5" name="Rounded Rectangle 4">
            <a:extLst>
              <a:ext uri="{FF2B5EF4-FFF2-40B4-BE49-F238E27FC236}">
                <a16:creationId xmlns:a16="http://schemas.microsoft.com/office/drawing/2014/main" id="{C77F6D5F-036D-C64C-973E-72B7BC7084E6}"/>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3521063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614C3A1-C7ED-0B4B-81B3-69DBCA83F34B}"/>
              </a:ext>
            </a:extLst>
          </p:cNvPr>
          <p:cNvSpPr>
            <a:spLocks noGrp="1"/>
          </p:cNvSpPr>
          <p:nvPr>
            <p:ph sz="quarter" idx="12"/>
          </p:nvPr>
        </p:nvSpPr>
        <p:spPr>
          <a:xfrm>
            <a:off x="263027" y="1381328"/>
            <a:ext cx="11742926" cy="5161712"/>
          </a:xfrm>
        </p:spPr>
        <p:txBody>
          <a:bodyPr>
            <a:normAutofit/>
          </a:bodyPr>
          <a:lstStyle/>
          <a:p>
            <a:r>
              <a:rPr lang="en-GB" b="1" dirty="0"/>
              <a:t>Focus: </a:t>
            </a:r>
            <a:r>
              <a:rPr lang="en-GB" dirty="0"/>
              <a:t>Recognising and using the 2, 5 and 10 times table and related division facts.</a:t>
            </a:r>
          </a:p>
          <a:p>
            <a:r>
              <a:rPr lang="en-GB" b="1" dirty="0"/>
              <a:t>Aim:  </a:t>
            </a:r>
            <a:r>
              <a:rPr lang="en-GB" dirty="0"/>
              <a:t>Put four counters in a row.</a:t>
            </a:r>
          </a:p>
          <a:p>
            <a:r>
              <a:rPr lang="en-GB" b="1" dirty="0"/>
              <a:t>You will need: </a:t>
            </a:r>
            <a:r>
              <a:rPr lang="en-GB" dirty="0"/>
              <a:t>Resource 4 per pair; counters </a:t>
            </a:r>
          </a:p>
          <a:p>
            <a:r>
              <a:rPr lang="en-GB" b="1" dirty="0"/>
              <a:t>Instructions: </a:t>
            </a:r>
          </a:p>
          <a:p>
            <a:pPr marL="342900" indent="-342900">
              <a:buFont typeface="+mj-lt"/>
              <a:buAutoNum type="arabicParenR"/>
            </a:pPr>
            <a:r>
              <a:rPr lang="en-GB" dirty="0"/>
              <a:t>To place a counter, you need to point to a number and say a multiplication fact that involves the number you have pointed to. You cannot use the one times table. </a:t>
            </a:r>
          </a:p>
          <a:p>
            <a:pPr marL="342900" indent="-342900">
              <a:buFont typeface="+mj-lt"/>
              <a:buAutoNum type="arabicParenR"/>
            </a:pPr>
            <a:r>
              <a:rPr lang="en-GB" dirty="0"/>
              <a:t>If your fact is correct, you can place your counter. </a:t>
            </a:r>
            <a:br>
              <a:rPr lang="en-GB" dirty="0"/>
            </a:br>
            <a:r>
              <a:rPr lang="en-GB" dirty="0"/>
              <a:t>If your fact is incorrect, you can’t place your counter. </a:t>
            </a:r>
          </a:p>
          <a:p>
            <a:pPr marL="342900" indent="-342900">
              <a:buFont typeface="+mj-lt"/>
              <a:buAutoNum type="arabicParenR"/>
            </a:pPr>
            <a:r>
              <a:rPr lang="en-GB" dirty="0"/>
              <a:t>The person who first makes a row of four is the winner. </a:t>
            </a:r>
          </a:p>
        </p:txBody>
      </p:sp>
      <p:sp>
        <p:nvSpPr>
          <p:cNvPr id="3" name="Content Placeholder 2">
            <a:extLst>
              <a:ext uri="{FF2B5EF4-FFF2-40B4-BE49-F238E27FC236}">
                <a16:creationId xmlns:a16="http://schemas.microsoft.com/office/drawing/2014/main" id="{61D38551-0B1D-CF4A-AF3F-3A4190B60DEC}"/>
              </a:ext>
            </a:extLst>
          </p:cNvPr>
          <p:cNvSpPr>
            <a:spLocks noGrp="1"/>
          </p:cNvSpPr>
          <p:nvPr>
            <p:ph sz="quarter" idx="10"/>
          </p:nvPr>
        </p:nvSpPr>
        <p:spPr/>
        <p:txBody>
          <a:bodyPr/>
          <a:lstStyle/>
          <a:p>
            <a:r>
              <a:rPr lang="en-GB" dirty="0"/>
              <a:t>Four in a Row</a:t>
            </a:r>
          </a:p>
        </p:txBody>
      </p:sp>
      <p:pic>
        <p:nvPicPr>
          <p:cNvPr id="8" name="Picture 7" descr="A screenshot of a number grid&#10;&#10;Description automatically generated">
            <a:extLst>
              <a:ext uri="{FF2B5EF4-FFF2-40B4-BE49-F238E27FC236}">
                <a16:creationId xmlns:a16="http://schemas.microsoft.com/office/drawing/2014/main" id="{45A49457-A802-7340-B528-FD2FF4DF8129}"/>
              </a:ext>
            </a:extLst>
          </p:cNvPr>
          <p:cNvPicPr>
            <a:picLocks noChangeAspect="1"/>
          </p:cNvPicPr>
          <p:nvPr/>
        </p:nvPicPr>
        <p:blipFill>
          <a:blip r:embed="rId3"/>
          <a:stretch>
            <a:fillRect/>
          </a:stretch>
        </p:blipFill>
        <p:spPr>
          <a:xfrm rot="5400000">
            <a:off x="9233720" y="3770807"/>
            <a:ext cx="2590357" cy="2954109"/>
          </a:xfrm>
          <a:prstGeom prst="rect">
            <a:avLst/>
          </a:prstGeom>
        </p:spPr>
      </p:pic>
      <p:sp>
        <p:nvSpPr>
          <p:cNvPr id="9" name="Rounded Rectangle 8">
            <a:extLst>
              <a:ext uri="{FF2B5EF4-FFF2-40B4-BE49-F238E27FC236}">
                <a16:creationId xmlns:a16="http://schemas.microsoft.com/office/drawing/2014/main" id="{82B41D87-EEB2-184A-95AC-844EF91E4F6D}"/>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2274843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91986E0-B9BE-404E-A4EA-9159245DB961}"/>
              </a:ext>
            </a:extLst>
          </p:cNvPr>
          <p:cNvSpPr>
            <a:spLocks noGrp="1"/>
          </p:cNvSpPr>
          <p:nvPr>
            <p:ph sz="quarter" idx="12"/>
          </p:nvPr>
        </p:nvSpPr>
        <p:spPr/>
        <p:txBody>
          <a:bodyPr/>
          <a:lstStyle/>
          <a:p>
            <a:r>
              <a:rPr lang="en-GB" b="1" dirty="0"/>
              <a:t>Focus: </a:t>
            </a:r>
            <a:r>
              <a:rPr lang="en-GB" dirty="0"/>
              <a:t>Multiplication and division facts for the 2, 5 and 10 times tables. </a:t>
            </a:r>
          </a:p>
          <a:p>
            <a:r>
              <a:rPr lang="en-GB" b="1" dirty="0"/>
              <a:t>Aim: </a:t>
            </a:r>
            <a:r>
              <a:rPr lang="en-GB" dirty="0"/>
              <a:t>Find representations of the 2, 5 or 10 times tables around the school.</a:t>
            </a:r>
          </a:p>
          <a:p>
            <a:r>
              <a:rPr lang="en-GB" b="1" dirty="0"/>
              <a:t>You will need: </a:t>
            </a:r>
            <a:r>
              <a:rPr lang="en-GB" dirty="0"/>
              <a:t>If available, cameras</a:t>
            </a:r>
          </a:p>
          <a:p>
            <a:r>
              <a:rPr lang="en-GB" b="1" dirty="0"/>
              <a:t>Instructions: </a:t>
            </a:r>
          </a:p>
          <a:p>
            <a:pPr marL="342900" indent="-342900">
              <a:buFont typeface="+mj-lt"/>
              <a:buAutoNum type="arabicParenR"/>
            </a:pPr>
            <a:r>
              <a:rPr lang="en-GB" dirty="0"/>
              <a:t>In small groups, explore the school to spot things that represent multiplication and division facts for the 2, 5 and 10 times tables. </a:t>
            </a:r>
          </a:p>
          <a:p>
            <a:pPr marL="342900" indent="-342900">
              <a:buFont typeface="+mj-lt"/>
              <a:buAutoNum type="arabicParenR"/>
            </a:pPr>
            <a:r>
              <a:rPr lang="en-GB" dirty="0"/>
              <a:t>When you find something, take a photo or make a note of it. Can you write all the multiplication and division facts for what you have found? </a:t>
            </a:r>
          </a:p>
        </p:txBody>
      </p:sp>
      <p:sp>
        <p:nvSpPr>
          <p:cNvPr id="3" name="Content Placeholder 2">
            <a:extLst>
              <a:ext uri="{FF2B5EF4-FFF2-40B4-BE49-F238E27FC236}">
                <a16:creationId xmlns:a16="http://schemas.microsoft.com/office/drawing/2014/main" id="{84807EEA-BE3C-8D49-818F-B66E892DC9D3}"/>
              </a:ext>
            </a:extLst>
          </p:cNvPr>
          <p:cNvSpPr>
            <a:spLocks noGrp="1"/>
          </p:cNvSpPr>
          <p:nvPr>
            <p:ph sz="quarter" idx="10"/>
          </p:nvPr>
        </p:nvSpPr>
        <p:spPr/>
        <p:txBody>
          <a:bodyPr/>
          <a:lstStyle/>
          <a:p>
            <a:r>
              <a:rPr lang="en-GB" dirty="0"/>
              <a:t>Multiplication in the Wild</a:t>
            </a:r>
          </a:p>
        </p:txBody>
      </p:sp>
      <p:sp>
        <p:nvSpPr>
          <p:cNvPr id="4" name="Rounded Rectangle 3">
            <a:extLst>
              <a:ext uri="{FF2B5EF4-FFF2-40B4-BE49-F238E27FC236}">
                <a16:creationId xmlns:a16="http://schemas.microsoft.com/office/drawing/2014/main" id="{E6DC1AA4-05BC-9D46-90B0-08A3EC3F12CE}"/>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groups</a:t>
            </a:r>
          </a:p>
        </p:txBody>
      </p:sp>
    </p:spTree>
    <p:extLst>
      <p:ext uri="{BB962C8B-B14F-4D97-AF65-F5344CB8AC3E}">
        <p14:creationId xmlns:p14="http://schemas.microsoft.com/office/powerpoint/2010/main" val="722386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543B81-D811-254C-B835-3C6FF3E89AB3}"/>
              </a:ext>
            </a:extLst>
          </p:cNvPr>
          <p:cNvSpPr>
            <a:spLocks noGrp="1"/>
          </p:cNvSpPr>
          <p:nvPr>
            <p:ph sz="quarter" idx="12"/>
          </p:nvPr>
        </p:nvSpPr>
        <p:spPr>
          <a:xfrm>
            <a:off x="263026" y="1381328"/>
            <a:ext cx="7619365" cy="5161712"/>
          </a:xfrm>
        </p:spPr>
        <p:txBody>
          <a:bodyPr/>
          <a:lstStyle/>
          <a:p>
            <a:r>
              <a:rPr lang="en-GB" b="1" dirty="0"/>
              <a:t>Focus: </a:t>
            </a:r>
            <a:r>
              <a:rPr lang="en-GB" dirty="0"/>
              <a:t>The 2, 5 and 10 times tables and related division facts.</a:t>
            </a:r>
          </a:p>
          <a:p>
            <a:r>
              <a:rPr lang="en-GB" b="1" dirty="0"/>
              <a:t>Aim: </a:t>
            </a:r>
            <a:r>
              <a:rPr lang="en-GB" dirty="0"/>
              <a:t>Land on the moon first. </a:t>
            </a:r>
          </a:p>
          <a:p>
            <a:r>
              <a:rPr lang="en-GB" b="1" dirty="0"/>
              <a:t>You will need: </a:t>
            </a:r>
            <a:r>
              <a:rPr lang="en-GB" dirty="0"/>
              <a:t>Resource 5 per pair; one 6-sided die per pair</a:t>
            </a:r>
          </a:p>
          <a:p>
            <a:r>
              <a:rPr lang="en-GB" b="1" dirty="0"/>
              <a:t>Instructions: </a:t>
            </a:r>
          </a:p>
          <a:p>
            <a:pPr marL="342900" indent="-342900">
              <a:buFont typeface="+mj-lt"/>
              <a:buAutoNum type="arabicParenR"/>
            </a:pPr>
            <a:r>
              <a:rPr lang="en-GB" dirty="0"/>
              <a:t>In pairs, you will get a race to the moon sheet, a 6-sided die and a counter each.</a:t>
            </a:r>
          </a:p>
          <a:p>
            <a:pPr marL="342900" indent="-342900">
              <a:buFont typeface="+mj-lt"/>
              <a:buAutoNum type="arabicParenR"/>
            </a:pPr>
            <a:r>
              <a:rPr lang="en-GB" dirty="0"/>
              <a:t>You need to roll the die and move the number of spaces rolled. Read and answer the question on the square or follow the instructions. </a:t>
            </a:r>
          </a:p>
          <a:p>
            <a:pPr marL="342900" indent="-342900">
              <a:buFont typeface="+mj-lt"/>
              <a:buAutoNum type="arabicParenR"/>
            </a:pPr>
            <a:r>
              <a:rPr lang="en-GB" dirty="0"/>
              <a:t>The first person to land on the moon wins. </a:t>
            </a:r>
          </a:p>
        </p:txBody>
      </p:sp>
      <p:sp>
        <p:nvSpPr>
          <p:cNvPr id="3" name="Content Placeholder 2">
            <a:extLst>
              <a:ext uri="{FF2B5EF4-FFF2-40B4-BE49-F238E27FC236}">
                <a16:creationId xmlns:a16="http://schemas.microsoft.com/office/drawing/2014/main" id="{6F6394B9-B626-3849-8156-2E40C0BC54EA}"/>
              </a:ext>
            </a:extLst>
          </p:cNvPr>
          <p:cNvSpPr>
            <a:spLocks noGrp="1"/>
          </p:cNvSpPr>
          <p:nvPr>
            <p:ph sz="quarter" idx="10"/>
          </p:nvPr>
        </p:nvSpPr>
        <p:spPr/>
        <p:txBody>
          <a:bodyPr/>
          <a:lstStyle/>
          <a:p>
            <a:r>
              <a:rPr lang="en-GB" dirty="0"/>
              <a:t>Escape to the Moon</a:t>
            </a:r>
          </a:p>
        </p:txBody>
      </p:sp>
      <p:sp>
        <p:nvSpPr>
          <p:cNvPr id="6" name="Rounded Rectangle 5">
            <a:extLst>
              <a:ext uri="{FF2B5EF4-FFF2-40B4-BE49-F238E27FC236}">
                <a16:creationId xmlns:a16="http://schemas.microsoft.com/office/drawing/2014/main" id="{D7EAAA0A-0EA1-1C4E-AE46-E31AD22C89C6}"/>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pic>
        <p:nvPicPr>
          <p:cNvPr id="8" name="Picture 7" descr="A screenshot of a game&#10;&#10;Description automatically generated">
            <a:extLst>
              <a:ext uri="{FF2B5EF4-FFF2-40B4-BE49-F238E27FC236}">
                <a16:creationId xmlns:a16="http://schemas.microsoft.com/office/drawing/2014/main" id="{10249301-F4D4-3049-9352-653D14E267FE}"/>
              </a:ext>
            </a:extLst>
          </p:cNvPr>
          <p:cNvPicPr>
            <a:picLocks noChangeAspect="1"/>
          </p:cNvPicPr>
          <p:nvPr/>
        </p:nvPicPr>
        <p:blipFill>
          <a:blip r:embed="rId3"/>
          <a:stretch>
            <a:fillRect/>
          </a:stretch>
        </p:blipFill>
        <p:spPr>
          <a:xfrm rot="5400000">
            <a:off x="8475922" y="3089988"/>
            <a:ext cx="2859521" cy="404658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05960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9A5126C-8B54-1F4E-AD6C-B2E3765ABAFF}"/>
              </a:ext>
            </a:extLst>
          </p:cNvPr>
          <p:cNvSpPr>
            <a:spLocks noGrp="1"/>
          </p:cNvSpPr>
          <p:nvPr>
            <p:ph sz="quarter" idx="12"/>
          </p:nvPr>
        </p:nvSpPr>
        <p:spPr>
          <a:xfrm>
            <a:off x="263027" y="1381328"/>
            <a:ext cx="8493700" cy="5161712"/>
          </a:xfrm>
        </p:spPr>
        <p:txBody>
          <a:bodyPr/>
          <a:lstStyle/>
          <a:p>
            <a:r>
              <a:rPr lang="en-GB" b="1" dirty="0"/>
              <a:t>Focus: </a:t>
            </a:r>
            <a:r>
              <a:rPr lang="en-GB" dirty="0"/>
              <a:t>Recognise and use multiples of 2, 5 and 10.</a:t>
            </a:r>
          </a:p>
          <a:p>
            <a:r>
              <a:rPr lang="en-GB" b="1" dirty="0"/>
              <a:t>Aim: </a:t>
            </a:r>
            <a:r>
              <a:rPr lang="en-GB" dirty="0"/>
              <a:t>Earn your team points by knowing if a number is a multiple of 2, 5 or 10.</a:t>
            </a:r>
          </a:p>
          <a:p>
            <a:r>
              <a:rPr lang="en-GB" b="1" dirty="0"/>
              <a:t>You will need: </a:t>
            </a:r>
            <a:r>
              <a:rPr lang="en-GB" dirty="0"/>
              <a:t>A large area</a:t>
            </a:r>
          </a:p>
          <a:p>
            <a:r>
              <a:rPr lang="en-GB" b="1" dirty="0"/>
              <a:t>Instructions: </a:t>
            </a:r>
          </a:p>
          <a:p>
            <a:pPr marL="342900" indent="-342900">
              <a:buFont typeface="+mj-lt"/>
              <a:buAutoNum type="arabicParenR"/>
            </a:pPr>
            <a:r>
              <a:rPr lang="en-GB" dirty="0"/>
              <a:t>Your teacher will put you into groups and say if your group is 2, 5 or 10. </a:t>
            </a:r>
          </a:p>
          <a:p>
            <a:pPr marL="342900" indent="-342900">
              <a:buFont typeface="+mj-lt"/>
              <a:buAutoNum type="arabicParenR"/>
            </a:pPr>
            <a:r>
              <a:rPr lang="en-GB" dirty="0"/>
              <a:t>Your teacher will then call out a number. If the number is a multiple of your group number, run to the other side of the room. </a:t>
            </a:r>
          </a:p>
          <a:p>
            <a:pPr marL="342900" indent="-342900">
              <a:buFont typeface="+mj-lt"/>
              <a:buAutoNum type="arabicParenR"/>
            </a:pPr>
            <a:r>
              <a:rPr lang="en-GB" dirty="0"/>
              <a:t>If you’re first and correct, you win your team a point. The first team to 20 points wins.</a:t>
            </a:r>
          </a:p>
        </p:txBody>
      </p:sp>
      <p:sp>
        <p:nvSpPr>
          <p:cNvPr id="3" name="Content Placeholder 2">
            <a:extLst>
              <a:ext uri="{FF2B5EF4-FFF2-40B4-BE49-F238E27FC236}">
                <a16:creationId xmlns:a16="http://schemas.microsoft.com/office/drawing/2014/main" id="{F3798CA3-60F2-C447-B947-C2DAD6B8CDBA}"/>
              </a:ext>
            </a:extLst>
          </p:cNvPr>
          <p:cNvSpPr>
            <a:spLocks noGrp="1"/>
          </p:cNvSpPr>
          <p:nvPr>
            <p:ph sz="quarter" idx="10"/>
          </p:nvPr>
        </p:nvSpPr>
        <p:spPr/>
        <p:txBody>
          <a:bodyPr/>
          <a:lstStyle/>
          <a:p>
            <a:r>
              <a:rPr lang="en-GB" dirty="0"/>
              <a:t>Multiples on the Run</a:t>
            </a:r>
          </a:p>
        </p:txBody>
      </p:sp>
      <p:sp>
        <p:nvSpPr>
          <p:cNvPr id="4" name="Rounded Rectangle 3">
            <a:extLst>
              <a:ext uri="{FF2B5EF4-FFF2-40B4-BE49-F238E27FC236}">
                <a16:creationId xmlns:a16="http://schemas.microsoft.com/office/drawing/2014/main" id="{224CD897-E541-AC4A-A209-91CDCBCCBFD3}"/>
              </a:ext>
            </a:extLst>
          </p:cNvPr>
          <p:cNvSpPr/>
          <p:nvPr/>
        </p:nvSpPr>
        <p:spPr>
          <a:xfrm>
            <a:off x="9740807" y="510996"/>
            <a:ext cx="2259106" cy="718285"/>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
        <p:nvSpPr>
          <p:cNvPr id="5" name="Rounded Rectangle 4">
            <a:extLst>
              <a:ext uri="{FF2B5EF4-FFF2-40B4-BE49-F238E27FC236}">
                <a16:creationId xmlns:a16="http://schemas.microsoft.com/office/drawing/2014/main" id="{F2552BF5-A49C-1C48-9290-B123BA9B8A90}"/>
              </a:ext>
            </a:extLst>
          </p:cNvPr>
          <p:cNvSpPr/>
          <p:nvPr/>
        </p:nvSpPr>
        <p:spPr>
          <a:xfrm>
            <a:off x="8756726" y="1662063"/>
            <a:ext cx="3243188" cy="4453729"/>
          </a:xfrm>
          <a:prstGeom prst="roundRect">
            <a:avLst/>
          </a:prstGeom>
          <a:noFill/>
          <a:ln>
            <a:solidFill>
              <a:srgbClr val="D4F0FD"/>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says, “14”.</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All of the </a:t>
            </a:r>
            <a:r>
              <a:rPr lang="en-GB" sz="1600" b="1" dirty="0">
                <a:solidFill>
                  <a:schemeClr val="dk1"/>
                </a:solidFill>
                <a:latin typeface="Century Gothic" panose="020B0502020202020204" pitchFamily="34" charset="0"/>
                <a:ea typeface="Source Sans Pro"/>
                <a:cs typeface="Source Sans Pro"/>
                <a:sym typeface="Source Sans Pro"/>
              </a:rPr>
              <a:t>twos</a:t>
            </a:r>
            <a:r>
              <a:rPr lang="en-GB" sz="1600" dirty="0">
                <a:solidFill>
                  <a:schemeClr val="dk1"/>
                </a:solidFill>
                <a:latin typeface="Century Gothic" panose="020B0502020202020204" pitchFamily="34" charset="0"/>
                <a:ea typeface="Source Sans Pro"/>
                <a:cs typeface="Source Sans Pro"/>
                <a:sym typeface="Source Sans Pro"/>
              </a:rPr>
              <a:t> group should run to the other side of the room as 7 × 2 = 14.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says, “20”.</a:t>
            </a:r>
          </a:p>
          <a:p>
            <a:pPr marL="0" marR="0" lvl="0" indent="0" algn="l" rtl="0">
              <a:lnSpc>
                <a:spcPct val="150000"/>
              </a:lnSpc>
              <a:spcBef>
                <a:spcPts val="800"/>
              </a:spcBef>
              <a:spcAft>
                <a:spcPts val="0"/>
              </a:spcAft>
              <a:buNone/>
            </a:pPr>
            <a:r>
              <a:rPr lang="en-GB" sz="1600" b="1" dirty="0">
                <a:solidFill>
                  <a:schemeClr val="dk1"/>
                </a:solidFill>
                <a:latin typeface="Century Gothic" panose="020B0502020202020204" pitchFamily="34" charset="0"/>
                <a:ea typeface="Source Sans Pro"/>
                <a:cs typeface="Source Sans Pro"/>
                <a:sym typeface="Source Sans Pro"/>
              </a:rPr>
              <a:t>All groups </a:t>
            </a:r>
            <a:r>
              <a:rPr lang="en-GB" sz="1600" dirty="0">
                <a:solidFill>
                  <a:schemeClr val="dk1"/>
                </a:solidFill>
                <a:latin typeface="Century Gothic" panose="020B0502020202020204" pitchFamily="34" charset="0"/>
                <a:ea typeface="Source Sans Pro"/>
                <a:cs typeface="Source Sans Pro"/>
                <a:sym typeface="Source Sans Pro"/>
              </a:rPr>
              <a:t>should run to the other side of the room as   10 × 2 = 20, 4 × 5 = 20 and   2 × 10 = 20.</a:t>
            </a:r>
          </a:p>
        </p:txBody>
      </p:sp>
    </p:spTree>
    <p:extLst>
      <p:ext uri="{BB962C8B-B14F-4D97-AF65-F5344CB8AC3E}">
        <p14:creationId xmlns:p14="http://schemas.microsoft.com/office/powerpoint/2010/main" val="678343437"/>
      </p:ext>
    </p:extLst>
  </p:cSld>
  <p:clrMapOvr>
    <a:masterClrMapping/>
  </p:clrMapOvr>
</p:sld>
</file>

<file path=ppt/theme/theme1.xml><?xml version="1.0" encoding="utf-8"?>
<a:theme xmlns:a="http://schemas.openxmlformats.org/drawingml/2006/main" name="Titl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587</TotalTime>
  <Words>3189</Words>
  <Application>Microsoft Office PowerPoint</Application>
  <PresentationFormat>Widescreen</PresentationFormat>
  <Paragraphs>296</Paragraphs>
  <Slides>19</Slides>
  <Notes>16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Calibri</vt:lpstr>
      <vt:lpstr>Century Gothic</vt:lpstr>
      <vt:lpstr>Nunito Sans</vt:lpstr>
      <vt:lpstr>Source Sans Pro</vt:lpstr>
      <vt:lpstr>Titles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Searle</dc:creator>
  <cp:lastModifiedBy>Janette Warburton</cp:lastModifiedBy>
  <cp:revision>49</cp:revision>
  <dcterms:created xsi:type="dcterms:W3CDTF">2022-06-30T10:03:35Z</dcterms:created>
  <dcterms:modified xsi:type="dcterms:W3CDTF">2024-05-07T10:29:34Z</dcterms:modified>
</cp:coreProperties>
</file>