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3" r:id="rId11"/>
    <p:sldId id="272" r:id="rId12"/>
    <p:sldId id="265" r:id="rId13"/>
    <p:sldId id="266" r:id="rId14"/>
    <p:sldId id="267" r:id="rId15"/>
    <p:sldId id="268" r:id="rId16"/>
    <p:sldId id="275" r:id="rId17"/>
    <p:sldId id="274" r:id="rId18"/>
    <p:sldId id="269" r:id="rId19"/>
    <p:sldId id="270" r:id="rId20"/>
    <p:sldId id="271" r:id="rId21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591981-D620-4EB8-BCD1-154965B022BC}" v="21" dt="2026-09-20T14:16:32.7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72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E2934D-C5A8-4253-97F7-2ED1620BDE8D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C6E27-C2A5-4CFE-BFE2-4D709590F7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985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CC6E27-C2A5-4CFE-BFE2-4D709590F75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190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425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552587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Our River Avon Adventure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932688"/>
            <a:ext cx="852188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FFFFFF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Getting ready for bell boating in Stratford-upon-Avon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67925" y="5954077"/>
            <a:ext cx="565584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600" b="1">
                <a:solidFill>
                  <a:srgbClr val="FACD4C"/>
                </a:solidFill>
              </a:defRPr>
            </a:pPr>
            <a:r>
              <a:rPr sz="2800" dirty="0"/>
              <a:t>Be </a:t>
            </a:r>
            <a:r>
              <a:rPr lang="en-GB" sz="2800" dirty="0"/>
              <a:t>alert</a:t>
            </a:r>
            <a:r>
              <a:rPr sz="2800" dirty="0"/>
              <a:t> • Be a team • Be water-wise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83EBB27-1544-5B91-67E7-B53EC4C9CD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80867" y="1743415"/>
            <a:ext cx="3829959" cy="382995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626805"/>
            <a:ext cx="1219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lang="en-GB" sz="3200" dirty="0">
                <a:latin typeface="Playwrite GB J" pitchFamily="2" charset="0"/>
              </a:rPr>
              <a:t>PSHE: Discuss river safety for bell boating trip</a:t>
            </a:r>
            <a:endParaRPr sz="3200" dirty="0">
              <a:latin typeface="Playwrite GB J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91630" y="1645920"/>
            <a:ext cx="4253948" cy="19659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Know what a bell boat is</a:t>
            </a:r>
            <a:br>
              <a:rPr sz="2400" dirty="0"/>
            </a:br>
            <a:r>
              <a:rPr sz="2400" dirty="0"/>
              <a:t>and how teamwork helps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365044" y="1623060"/>
            <a:ext cx="4253948" cy="196596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Recognise river hazards</a:t>
            </a:r>
            <a:br>
              <a:rPr sz="2400" dirty="0"/>
            </a:br>
            <a:r>
              <a:rPr sz="2400" dirty="0"/>
              <a:t>and make safe choices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65044" y="4480560"/>
            <a:ext cx="4253948" cy="1965960"/>
          </a:xfrm>
          <a:prstGeom prst="roundRect">
            <a:avLst/>
          </a:prstGeom>
          <a:solidFill>
            <a:srgbClr val="F0F7E6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/>
              <a:t>Remember school-trip</a:t>
            </a:r>
            <a:br>
              <a:rPr sz="2400"/>
            </a:br>
            <a:r>
              <a:rPr sz="2400"/>
              <a:t>behaviour expectations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614185" y="4480560"/>
            <a:ext cx="4253948" cy="196596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/>
              <a:t>Know exactly what to</a:t>
            </a:r>
            <a:br>
              <a:rPr sz="2400"/>
            </a:br>
            <a:r>
              <a:rPr sz="2400"/>
              <a:t>wear and bring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40" y="320040"/>
            <a:ext cx="730360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First thoughts: what can you spot?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932688"/>
            <a:ext cx="991489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Think–pair–share: What could make a riverside safe or unsafe?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98726" y="1651890"/>
            <a:ext cx="2667663" cy="73152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t>Slippery banks?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698726" y="2701459"/>
            <a:ext cx="2667664" cy="73152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t>Moving water?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698726" y="3766934"/>
            <a:ext cx="2667664" cy="73152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t>Other boats?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698726" y="4832409"/>
            <a:ext cx="2667664" cy="73152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t>Weirs / locks?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784003" y="5804744"/>
            <a:ext cx="2680349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 b="1">
                <a:solidFill>
                  <a:srgbClr val="12425C"/>
                </a:solidFill>
              </a:defRPr>
            </a:pPr>
            <a:r>
              <a:rPr lang="en-GB" dirty="0"/>
              <a:t>Notice </a:t>
            </a:r>
            <a:r>
              <a:rPr dirty="0"/>
              <a:t>→ think → act safely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3</a:t>
            </a:r>
          </a:p>
        </p:txBody>
      </p:sp>
      <p:pic>
        <p:nvPicPr>
          <p:cNvPr id="16" name="Picture 15" descr="Stratford Upon Avon - aerialphoto">
            <a:extLst>
              <a:ext uri="{FF2B5EF4-FFF2-40B4-BE49-F238E27FC236}">
                <a16:creationId xmlns:a16="http://schemas.microsoft.com/office/drawing/2014/main" id="{232DBEE1-DE6E-59D9-CB10-BA83F4704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01" y="1581820"/>
            <a:ext cx="7434210" cy="49561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685796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Meet the River Avon at Stratford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057524"/>
            <a:ext cx="2743200" cy="822960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Stratford-upon-Avon Canal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709160" y="1057524"/>
            <a:ext cx="2468880" cy="822960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Bancroft Basin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366760" y="1057524"/>
            <a:ext cx="2743200" cy="822960"/>
          </a:xfrm>
          <a:prstGeom prst="roundRect">
            <a:avLst/>
          </a:prstGeom>
          <a:solidFill>
            <a:srgbClr val="D9F1F6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River Avon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383280" y="1258692"/>
            <a:ext cx="1325880" cy="411480"/>
          </a:xfrm>
          <a:prstGeom prst="rightArrow">
            <a:avLst/>
          </a:prstGeom>
          <a:solidFill>
            <a:srgbClr val="268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ight Arrow 8"/>
          <p:cNvSpPr/>
          <p:nvPr/>
        </p:nvSpPr>
        <p:spPr>
          <a:xfrm>
            <a:off x="7178040" y="1258692"/>
            <a:ext cx="1188720" cy="411480"/>
          </a:xfrm>
          <a:prstGeom prst="rightArrow">
            <a:avLst/>
          </a:prstGeom>
          <a:solidFill>
            <a:srgbClr val="268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48640" y="2137222"/>
            <a:ext cx="7404284" cy="4481996"/>
          </a:xfrm>
          <a:prstGeom prst="rect">
            <a:avLst/>
          </a:prstGeom>
          <a:noFill/>
        </p:spPr>
        <p:txBody>
          <a:bodyPr wrap="square" lIns="76200" rIns="50800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200" dirty="0">
                <a:latin typeface="Playwrite GB J" pitchFamily="2" charset="0"/>
              </a:rPr>
              <a:t>The Stratford-upon-Avon Canal reaches the River Avon at Bancroft Basin, beside the theatre.</a:t>
            </a:r>
          </a:p>
          <a:p>
            <a: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200" dirty="0">
                <a:latin typeface="Playwrite GB J" pitchFamily="2" charset="0"/>
              </a:rPr>
              <a:t>The canal was built to connect Stratford and the Avon with the Midlands canal network.</a:t>
            </a:r>
          </a:p>
          <a:p>
            <a: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200" dirty="0">
                <a:latin typeface="Playwrite GB J" pitchFamily="2" charset="0"/>
              </a:rPr>
              <a:t>The Avon</a:t>
            </a:r>
            <a:r>
              <a:rPr lang="en-GB" sz="2200" dirty="0">
                <a:latin typeface="Playwrite GB J" pitchFamily="2" charset="0"/>
              </a:rPr>
              <a:t> river is part of a working, navigable waterway</a:t>
            </a:r>
            <a:r>
              <a:rPr sz="2200" dirty="0">
                <a:latin typeface="Playwrite GB J" pitchFamily="2" charset="0"/>
              </a:rPr>
              <a:t>: you may see boat</a:t>
            </a:r>
            <a:r>
              <a:rPr lang="en-GB" sz="2200" dirty="0">
                <a:latin typeface="Playwrite GB J" pitchFamily="2" charset="0"/>
              </a:rPr>
              <a:t> trips</a:t>
            </a:r>
            <a:r>
              <a:rPr sz="2200" dirty="0">
                <a:latin typeface="Playwrite GB J" pitchFamily="2" charset="0"/>
              </a:rPr>
              <a:t>, rowing boats, narrowboats and other paddlers.</a:t>
            </a:r>
          </a:p>
          <a:p>
            <a:pPr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200" dirty="0">
                <a:latin typeface="Playwrite GB J" pitchFamily="2" charset="0"/>
              </a:rPr>
              <a:t>Because it is a real waterway, we </a:t>
            </a:r>
            <a:r>
              <a:rPr lang="en-GB" sz="2200" dirty="0">
                <a:latin typeface="Playwrite GB J" pitchFamily="2" charset="0"/>
              </a:rPr>
              <a:t>must be alert</a:t>
            </a:r>
            <a:r>
              <a:rPr sz="2200" dirty="0">
                <a:latin typeface="Playwrite GB J" pitchFamily="2" charset="0"/>
              </a:rPr>
              <a:t> and keep clear of hazards and other craft.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4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0E947DF-EBFC-6575-7BB5-F6B8081BA0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4366" y="4596400"/>
            <a:ext cx="3558514" cy="2068387"/>
          </a:xfrm>
          <a:prstGeom prst="rect">
            <a:avLst/>
          </a:prstGeom>
        </p:spPr>
      </p:pic>
      <p:pic>
        <p:nvPicPr>
          <p:cNvPr id="14" name="Picture 13" descr="Stratford Canal - Canal Boat Holiday Guides And Narrow Boat Breaks On The  Stratford Canal | Anglo Welsh Ltd">
            <a:extLst>
              <a:ext uri="{FF2B5EF4-FFF2-40B4-BE49-F238E27FC236}">
                <a16:creationId xmlns:a16="http://schemas.microsoft.com/office/drawing/2014/main" id="{59046AAF-AD36-BE17-5D21-5123DCF65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392" y="2123589"/>
            <a:ext cx="3560487" cy="23723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8197" y="259933"/>
            <a:ext cx="816120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What is a weir — and why keep away?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8197" y="932688"/>
            <a:ext cx="115756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A weir is a low barrier across a river that changes the water level and flow.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635240" y="1707542"/>
            <a:ext cx="3749039" cy="91440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Lucy’s Mill has weirs and a navigation lock.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35240" y="2896262"/>
            <a:ext cx="3749039" cy="1143000"/>
          </a:xfrm>
          <a:prstGeom prst="roundRect">
            <a:avLst/>
          </a:prstGeom>
          <a:solidFill>
            <a:srgbClr val="FFE8E8"/>
          </a:solidFill>
          <a:ln w="19050">
            <a:solidFill>
              <a:srgbClr val="C43A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Water near a weir can move strongly and unpredictably.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635240" y="4313582"/>
            <a:ext cx="3749039" cy="1143000"/>
          </a:xfrm>
          <a:prstGeom prst="roundRect">
            <a:avLst/>
          </a:prstGeom>
          <a:solidFill>
            <a:srgbClr val="E8F7EA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On our trip: follow the instructor and stay well clear of weirs.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41697" y="5066850"/>
            <a:ext cx="3506526" cy="1329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 sz="1700" b="1">
                <a:solidFill>
                  <a:srgbClr val="12425C"/>
                </a:solidFill>
              </a:defRPr>
            </a:pPr>
            <a:r>
              <a:rPr dirty="0">
                <a:latin typeface="Playwrite GB J" pitchFamily="2" charset="0"/>
              </a:rPr>
              <a:t>Important: our exact route is decided by the qualified activity </a:t>
            </a:r>
            <a:r>
              <a:rPr lang="en-GB" dirty="0">
                <a:latin typeface="Playwrite GB J" pitchFamily="2" charset="0"/>
              </a:rPr>
              <a:t>leader</a:t>
            </a:r>
            <a:r>
              <a:rPr dirty="0">
                <a:latin typeface="Playwrite GB J" pitchFamily="2" charset="0"/>
              </a:rPr>
              <a:t> and conditions on the day.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5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F929939-2005-7DE4-5A60-DECE4B4F6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97" y="1704969"/>
            <a:ext cx="3140392" cy="47062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5C0C52-D5EC-74EE-267F-9D7AD9C704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930" r="24640"/>
          <a:stretch>
            <a:fillRect/>
          </a:stretch>
        </p:blipFill>
        <p:spPr>
          <a:xfrm>
            <a:off x="3641697" y="1707542"/>
            <a:ext cx="3506526" cy="32117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454323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What is bell boating?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59464" y="1360666"/>
            <a:ext cx="6587656" cy="4871077"/>
          </a:xfrm>
          <a:prstGeom prst="rect">
            <a:avLst/>
          </a:prstGeom>
          <a:noFill/>
        </p:spPr>
        <p:txBody>
          <a:bodyPr wrap="square" lIns="76200" rIns="50800">
            <a:spAutoFit/>
          </a:bodyPr>
          <a:lstStyle/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A bell boat is a twin-hulled open canoe: two long canoe-like hulls joined by a platform.</a:t>
            </a:r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The crew uses single-bladed paddles and works together to move smoothly.</a:t>
            </a:r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Bell boats are especially useful for beginners because they are stable and encourage teamwork.</a:t>
            </a:r>
            <a:endParaRPr lang="en-GB" sz="2400" dirty="0">
              <a:latin typeface="Playwrite GB J" pitchFamily="2" charset="0"/>
            </a:endParaRPr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Bell boats can hold up to 10 adults.</a:t>
            </a:r>
          </a:p>
          <a:p>
            <a:pPr>
              <a:spcAft>
                <a:spcPts val="1000"/>
              </a:spcAft>
              <a:defRPr sz="1800">
                <a:solidFill>
                  <a:srgbClr val="283036"/>
                </a:solidFill>
                <a:latin typeface="Aptos"/>
              </a:defRPr>
            </a:pPr>
            <a:endParaRPr dirty="0"/>
          </a:p>
        </p:txBody>
      </p:sp>
      <p:sp>
        <p:nvSpPr>
          <p:cNvPr id="13" name="Rounded Rectangle 12"/>
          <p:cNvSpPr/>
          <p:nvPr/>
        </p:nvSpPr>
        <p:spPr>
          <a:xfrm>
            <a:off x="4675878" y="5907819"/>
            <a:ext cx="7348742" cy="536713"/>
          </a:xfrm>
          <a:prstGeom prst="roundRect">
            <a:avLst/>
          </a:prstGeom>
          <a:solidFill>
            <a:srgbClr val="F0F7E6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Teamwork challenge: can everyone paddle in rhythm?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6</a:t>
            </a:r>
          </a:p>
        </p:txBody>
      </p:sp>
      <p:pic>
        <p:nvPicPr>
          <p:cNvPr id="15" name="Picture 14" descr="Oak class enjoys bell boating on River Avon">
            <a:extLst>
              <a:ext uri="{FF2B5EF4-FFF2-40B4-BE49-F238E27FC236}">
                <a16:creationId xmlns:a16="http://schemas.microsoft.com/office/drawing/2014/main" id="{C00EBE59-1E17-C823-9FDE-64AC0D901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975" y="1354703"/>
            <a:ext cx="3916828" cy="520611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40" y="443150"/>
            <a:ext cx="72277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On the boat: the teamwork code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1172106"/>
            <a:ext cx="55146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The safest crew is a listening crew.</a:t>
            </a:r>
          </a:p>
        </p:txBody>
      </p:sp>
      <p:sp>
        <p:nvSpPr>
          <p:cNvPr id="5" name="Oval 4"/>
          <p:cNvSpPr/>
          <p:nvPr/>
        </p:nvSpPr>
        <p:spPr>
          <a:xfrm>
            <a:off x="727548" y="1886446"/>
            <a:ext cx="502920" cy="502920"/>
          </a:xfrm>
          <a:prstGeom prst="ellipse">
            <a:avLst/>
          </a:prstGeom>
          <a:solidFill>
            <a:srgbClr val="3F84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349340" y="1868158"/>
            <a:ext cx="798968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283036"/>
                </a:solidFill>
              </a:defRPr>
            </a:pPr>
            <a:r>
              <a:rPr sz="2400" dirty="0">
                <a:latin typeface="Playwrite GB J" pitchFamily="2" charset="0"/>
              </a:rPr>
              <a:t>Listen to the instructor</a:t>
            </a:r>
            <a:r>
              <a:rPr lang="en-GB" sz="2400" dirty="0">
                <a:latin typeface="Playwrite GB J" pitchFamily="2" charset="0"/>
              </a:rPr>
              <a:t> and the adult on your boat</a:t>
            </a:r>
            <a:r>
              <a:rPr sz="2400" dirty="0">
                <a:latin typeface="Playwrite GB J" pitchFamily="2" charset="0"/>
              </a:rPr>
              <a:t>.</a:t>
            </a:r>
          </a:p>
        </p:txBody>
      </p:sp>
      <p:sp>
        <p:nvSpPr>
          <p:cNvPr id="7" name="Oval 6"/>
          <p:cNvSpPr/>
          <p:nvPr/>
        </p:nvSpPr>
        <p:spPr>
          <a:xfrm>
            <a:off x="727548" y="2617966"/>
            <a:ext cx="502920" cy="502920"/>
          </a:xfrm>
          <a:prstGeom prst="ellipse">
            <a:avLst/>
          </a:prstGeom>
          <a:solidFill>
            <a:srgbClr val="3F84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349340" y="2599678"/>
            <a:ext cx="799930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283036"/>
                </a:solidFill>
              </a:defRPr>
            </a:pPr>
            <a:r>
              <a:rPr sz="2400" dirty="0">
                <a:latin typeface="Playwrite GB J" pitchFamily="2" charset="0"/>
              </a:rPr>
              <a:t>Keep your buoyancy aid on and correctly fastened.</a:t>
            </a:r>
          </a:p>
        </p:txBody>
      </p:sp>
      <p:sp>
        <p:nvSpPr>
          <p:cNvPr id="9" name="Oval 8"/>
          <p:cNvSpPr/>
          <p:nvPr/>
        </p:nvSpPr>
        <p:spPr>
          <a:xfrm>
            <a:off x="727548" y="3349486"/>
            <a:ext cx="502920" cy="502920"/>
          </a:xfrm>
          <a:prstGeom prst="ellipse">
            <a:avLst/>
          </a:prstGeom>
          <a:solidFill>
            <a:srgbClr val="3F84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349340" y="3331198"/>
            <a:ext cx="830227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283036"/>
                </a:solidFill>
              </a:defRPr>
            </a:pPr>
            <a:r>
              <a:rPr sz="2400" dirty="0">
                <a:latin typeface="Playwrite GB J" pitchFamily="2" charset="0"/>
              </a:rPr>
              <a:t>Stay seated unless the instructor tells you otherwise.</a:t>
            </a:r>
          </a:p>
        </p:txBody>
      </p:sp>
      <p:sp>
        <p:nvSpPr>
          <p:cNvPr id="11" name="Oval 10"/>
          <p:cNvSpPr/>
          <p:nvPr/>
        </p:nvSpPr>
        <p:spPr>
          <a:xfrm>
            <a:off x="727548" y="4081006"/>
            <a:ext cx="502920" cy="502920"/>
          </a:xfrm>
          <a:prstGeom prst="ellipse">
            <a:avLst/>
          </a:prstGeom>
          <a:solidFill>
            <a:srgbClr val="3F84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349340" y="4062718"/>
            <a:ext cx="83311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283036"/>
                </a:solidFill>
              </a:defRPr>
            </a:pPr>
            <a:r>
              <a:rPr sz="2400" dirty="0">
                <a:latin typeface="Playwrite GB J" pitchFamily="2" charset="0"/>
              </a:rPr>
              <a:t>Keep hands, feet</a:t>
            </a:r>
            <a:r>
              <a:rPr lang="en-GB" sz="2400" dirty="0">
                <a:latin typeface="Playwrite GB J" pitchFamily="2" charset="0"/>
              </a:rPr>
              <a:t>, bags</a:t>
            </a:r>
            <a:r>
              <a:rPr sz="2400" dirty="0">
                <a:latin typeface="Playwrite GB J" pitchFamily="2" charset="0"/>
              </a:rPr>
              <a:t> and paddles where instructed.</a:t>
            </a:r>
          </a:p>
        </p:txBody>
      </p:sp>
      <p:sp>
        <p:nvSpPr>
          <p:cNvPr id="13" name="Oval 12"/>
          <p:cNvSpPr/>
          <p:nvPr/>
        </p:nvSpPr>
        <p:spPr>
          <a:xfrm>
            <a:off x="727548" y="4812526"/>
            <a:ext cx="502920" cy="502920"/>
          </a:xfrm>
          <a:prstGeom prst="ellipse">
            <a:avLst/>
          </a:prstGeom>
          <a:solidFill>
            <a:srgbClr val="3F84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349340" y="4794238"/>
            <a:ext cx="740779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283036"/>
                </a:solidFill>
              </a:defRPr>
            </a:pPr>
            <a:r>
              <a:rPr sz="2400" dirty="0">
                <a:latin typeface="Playwrite GB J" pitchFamily="2" charset="0"/>
              </a:rPr>
              <a:t>Paddle together; stop immediately when asked.</a:t>
            </a:r>
          </a:p>
        </p:txBody>
      </p:sp>
      <p:sp>
        <p:nvSpPr>
          <p:cNvPr id="15" name="Oval 14"/>
          <p:cNvSpPr/>
          <p:nvPr/>
        </p:nvSpPr>
        <p:spPr>
          <a:xfrm>
            <a:off x="727548" y="5544046"/>
            <a:ext cx="502920" cy="502920"/>
          </a:xfrm>
          <a:prstGeom prst="ellipse">
            <a:avLst/>
          </a:prstGeom>
          <a:solidFill>
            <a:srgbClr val="3F84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349340" y="5525758"/>
            <a:ext cx="882805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 b="1">
                <a:solidFill>
                  <a:srgbClr val="283036"/>
                </a:solidFill>
              </a:defRPr>
            </a:pPr>
            <a:r>
              <a:rPr sz="2400" dirty="0">
                <a:latin typeface="Playwrite GB J" pitchFamily="2" charset="0"/>
              </a:rPr>
              <a:t>Tell an adult straight away if you feel worried or unwell.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7</a:t>
            </a:r>
          </a:p>
        </p:txBody>
      </p:sp>
      <p:sp>
        <p:nvSpPr>
          <p:cNvPr id="27" name="Rounded Rectangle 23">
            <a:extLst>
              <a:ext uri="{FF2B5EF4-FFF2-40B4-BE49-F238E27FC236}">
                <a16:creationId xmlns:a16="http://schemas.microsoft.com/office/drawing/2014/main" id="{8A819DDA-251D-2FB8-6534-8FE4565AF559}"/>
              </a:ext>
            </a:extLst>
          </p:cNvPr>
          <p:cNvSpPr/>
          <p:nvPr/>
        </p:nvSpPr>
        <p:spPr>
          <a:xfrm>
            <a:off x="9348646" y="2269225"/>
            <a:ext cx="2546255" cy="100584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9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Buoyancy aids will be provided.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EBBC869-6036-A1A6-FC0E-3AD2B9A4B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2625" y="265727"/>
            <a:ext cx="2522276" cy="18917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39" y="484852"/>
            <a:ext cx="98834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River safety: have you got their back?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7240" y="1417320"/>
            <a:ext cx="6076784" cy="4072718"/>
          </a:xfrm>
          <a:prstGeom prst="rect">
            <a:avLst/>
          </a:prstGeom>
          <a:noFill/>
        </p:spPr>
        <p:txBody>
          <a:bodyPr wrap="square" lIns="76200" rIns="50800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Never dare, pressure or encourage someone to take a risk near water.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Banks, rocks and paths can be slippery</a:t>
            </a:r>
            <a:r>
              <a:rPr lang="en-GB" sz="2400" dirty="0">
                <a:latin typeface="Playwrite GB J" pitchFamily="2" charset="0"/>
              </a:rPr>
              <a:t> near water.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T</a:t>
            </a:r>
            <a:r>
              <a:rPr sz="2400" dirty="0">
                <a:latin typeface="Playwrite GB J" pitchFamily="2" charset="0"/>
              </a:rPr>
              <a:t>he depth and current </a:t>
            </a:r>
            <a:r>
              <a:rPr lang="en-GB" sz="2400" dirty="0">
                <a:latin typeface="Playwrite GB J" pitchFamily="2" charset="0"/>
              </a:rPr>
              <a:t>of a river is</a:t>
            </a:r>
            <a:r>
              <a:rPr sz="2400" dirty="0">
                <a:latin typeface="Playwrite GB J" pitchFamily="2" charset="0"/>
              </a:rPr>
              <a:t> hard to judge.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Cold water can affect the body quickly, even when the weather feels warm.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205867" y="1554480"/>
            <a:ext cx="4530257" cy="960120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000" dirty="0"/>
              <a:t>Helpful words:</a:t>
            </a:r>
            <a:br>
              <a:rPr sz="2000" dirty="0"/>
            </a:br>
            <a:r>
              <a:rPr sz="2000" dirty="0"/>
              <a:t>“No — let’s stay with the group.”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205868" y="2822710"/>
            <a:ext cx="4530256" cy="960120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lang="en-GB" sz="2000" dirty="0"/>
              <a:t>Helpful words:</a:t>
            </a:r>
            <a:br>
              <a:rPr lang="en-GB" sz="2000" dirty="0"/>
            </a:br>
            <a:r>
              <a:rPr sz="2000" dirty="0"/>
              <a:t>“That’s not safe. I’m telling an adult.”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205868" y="4082989"/>
            <a:ext cx="4530256" cy="960120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lang="en-GB" sz="2000" dirty="0"/>
              <a:t>Helpful words:</a:t>
            </a:r>
            <a:br>
              <a:rPr lang="en-GB" sz="2000" dirty="0"/>
            </a:br>
            <a:r>
              <a:rPr sz="2000" dirty="0"/>
              <a:t>“Come back from the edge with me.”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C51254-816A-2F00-5887-4A69BDCAC9D7}"/>
              </a:ext>
            </a:extLst>
          </p:cNvPr>
          <p:cNvSpPr txBox="1"/>
          <p:nvPr/>
        </p:nvSpPr>
        <p:spPr>
          <a:xfrm>
            <a:off x="0" y="5824840"/>
            <a:ext cx="1219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latin typeface="Playwrite GB J" pitchFamily="2" charset="0"/>
              </a:rPr>
              <a:t>If something feels unsafe, say so and move to a safer place with an adult.</a:t>
            </a:r>
            <a:endParaRPr lang="en-GB" sz="20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513" y="186500"/>
            <a:ext cx="104082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If someone gets into trouble in the water</a:t>
            </a:r>
            <a:r>
              <a:rPr lang="en-GB" sz="3200" dirty="0">
                <a:latin typeface="Playwrite GB J" pitchFamily="2" charset="0"/>
              </a:rPr>
              <a:t>…</a:t>
            </a:r>
            <a:endParaRPr sz="3200" dirty="0">
              <a:latin typeface="Playwrite GB J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46489" y="1073425"/>
            <a:ext cx="4265875" cy="160936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1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sz="2400" dirty="0"/>
          </a:p>
        </p:txBody>
      </p:sp>
      <p:sp>
        <p:nvSpPr>
          <p:cNvPr id="6" name="Rounded Rectangle 5"/>
          <p:cNvSpPr/>
          <p:nvPr/>
        </p:nvSpPr>
        <p:spPr>
          <a:xfrm>
            <a:off x="246489" y="2981735"/>
            <a:ext cx="4265875" cy="160936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43A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2  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</p:txBody>
      </p:sp>
      <p:sp>
        <p:nvSpPr>
          <p:cNvPr id="7" name="Rounded Rectangle 6"/>
          <p:cNvSpPr/>
          <p:nvPr/>
        </p:nvSpPr>
        <p:spPr>
          <a:xfrm>
            <a:off x="246489" y="5037964"/>
            <a:ext cx="4265875" cy="160936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3  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</p:txBody>
      </p:sp>
      <p:sp>
        <p:nvSpPr>
          <p:cNvPr id="8" name="Rounded Rectangle 7"/>
          <p:cNvSpPr/>
          <p:nvPr/>
        </p:nvSpPr>
        <p:spPr>
          <a:xfrm>
            <a:off x="4814513" y="1073425"/>
            <a:ext cx="4265875" cy="255553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000" dirty="0">
                <a:latin typeface="Aptos" panose="020B0004020202020204" pitchFamily="34" charset="0"/>
              </a:rPr>
              <a:t>4</a:t>
            </a:r>
            <a:endParaRPr lang="en-GB" sz="2000" dirty="0">
              <a:latin typeface="Aptos" panose="020B0004020202020204" pitchFamily="34" charset="0"/>
            </a:endParaRPr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dirty="0"/>
          </a:p>
        </p:txBody>
      </p:sp>
      <p:sp>
        <p:nvSpPr>
          <p:cNvPr id="9" name="Rounded Rectangle 8"/>
          <p:cNvSpPr/>
          <p:nvPr/>
        </p:nvSpPr>
        <p:spPr>
          <a:xfrm>
            <a:off x="4814512" y="3951460"/>
            <a:ext cx="4265875" cy="272366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5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9</a:t>
            </a:r>
          </a:p>
        </p:txBody>
      </p:sp>
      <p:pic>
        <p:nvPicPr>
          <p:cNvPr id="12" name="Picture 11" descr="The Portsafe | Public Access Water Rescue System | Solas Marine">
            <a:extLst>
              <a:ext uri="{FF2B5EF4-FFF2-40B4-BE49-F238E27FC236}">
                <a16:creationId xmlns:a16="http://schemas.microsoft.com/office/drawing/2014/main" id="{B33EFF78-CFAE-CD25-F252-E10CEB66C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0204" y="732843"/>
            <a:ext cx="2729242" cy="28961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F70566-7838-6B4D-9B01-DAEFFCB59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0204" y="4019045"/>
            <a:ext cx="2729242" cy="27292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55F3F80-A4C6-FA74-4940-2A193CEBD89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1600" t="9777" r="86128" b="56181"/>
          <a:stretch>
            <a:fillRect/>
          </a:stretch>
        </p:blipFill>
        <p:spPr>
          <a:xfrm>
            <a:off x="8050262" y="5680969"/>
            <a:ext cx="1030125" cy="9997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DF2FC36-3E38-B3D3-456C-1F93D17B952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34425" t="7569" r="53302" b="53973"/>
          <a:stretch>
            <a:fillRect/>
          </a:stretch>
        </p:blipFill>
        <p:spPr>
          <a:xfrm>
            <a:off x="3382662" y="1408526"/>
            <a:ext cx="1084643" cy="11120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AC6E520-CBBD-EC1A-654F-27155772806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68421" t="11066" r="20108" b="56604"/>
          <a:stretch>
            <a:fillRect/>
          </a:stretch>
        </p:blipFill>
        <p:spPr>
          <a:xfrm>
            <a:off x="8083973" y="2568044"/>
            <a:ext cx="996415" cy="9825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CF1ABBF-3951-D389-982A-329A9FB4459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34573" t="59667" r="52743" b="6291"/>
          <a:stretch>
            <a:fillRect/>
          </a:stretch>
        </p:blipFill>
        <p:spPr>
          <a:xfrm>
            <a:off x="3425736" y="5347316"/>
            <a:ext cx="1101821" cy="10346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21A3331-0A61-FBFB-2BE5-C7AC17D043C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1674" t="59878" r="86201" b="5891"/>
          <a:stretch>
            <a:fillRect/>
          </a:stretch>
        </p:blipFill>
        <p:spPr>
          <a:xfrm>
            <a:off x="3428510" y="3248620"/>
            <a:ext cx="1047455" cy="103468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5215B-05FB-38CE-8380-D0BD3A652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2DC4B7-4922-9CF5-CCAC-3CECD88A8015}"/>
              </a:ext>
            </a:extLst>
          </p:cNvPr>
          <p:cNvSpPr txBox="1"/>
          <p:nvPr/>
        </p:nvSpPr>
        <p:spPr>
          <a:xfrm>
            <a:off x="79513" y="186500"/>
            <a:ext cx="104082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If someone gets into trouble in the water</a:t>
            </a:r>
            <a:r>
              <a:rPr lang="en-GB" sz="3200" dirty="0">
                <a:latin typeface="Playwrite GB J" pitchFamily="2" charset="0"/>
              </a:rPr>
              <a:t>…</a:t>
            </a:r>
            <a:endParaRPr sz="3200" dirty="0">
              <a:latin typeface="Playwrite GB J" pitchFamily="2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085BBD3-FE6F-CC98-1F22-107E6E543426}"/>
              </a:ext>
            </a:extLst>
          </p:cNvPr>
          <p:cNvSpPr/>
          <p:nvPr/>
        </p:nvSpPr>
        <p:spPr>
          <a:xfrm>
            <a:off x="246489" y="1073425"/>
            <a:ext cx="4265875" cy="160936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1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sz="2400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A4B9004-E579-11A5-85DD-0C2EE725E438}"/>
              </a:ext>
            </a:extLst>
          </p:cNvPr>
          <p:cNvSpPr/>
          <p:nvPr/>
        </p:nvSpPr>
        <p:spPr>
          <a:xfrm>
            <a:off x="246489" y="2981735"/>
            <a:ext cx="4265875" cy="160936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C43A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2  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17B331E-92B4-D5F8-1048-752CC913A085}"/>
              </a:ext>
            </a:extLst>
          </p:cNvPr>
          <p:cNvSpPr/>
          <p:nvPr/>
        </p:nvSpPr>
        <p:spPr>
          <a:xfrm>
            <a:off x="246489" y="5037964"/>
            <a:ext cx="4265875" cy="1609367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3  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A73D01F-39EA-AC03-D440-DD884102ED59}"/>
              </a:ext>
            </a:extLst>
          </p:cNvPr>
          <p:cNvSpPr/>
          <p:nvPr/>
        </p:nvSpPr>
        <p:spPr>
          <a:xfrm>
            <a:off x="4814513" y="1073425"/>
            <a:ext cx="4265875" cy="255553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000" dirty="0">
                <a:latin typeface="Aptos" panose="020B0004020202020204" pitchFamily="34" charset="0"/>
              </a:rPr>
              <a:t>4</a:t>
            </a:r>
            <a:endParaRPr lang="en-GB" sz="2000" dirty="0">
              <a:latin typeface="Aptos" panose="020B0004020202020204" pitchFamily="34" charset="0"/>
            </a:endParaRPr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629BD4D-6975-1D4E-D96F-71C568472C8B}"/>
              </a:ext>
            </a:extLst>
          </p:cNvPr>
          <p:cNvSpPr/>
          <p:nvPr/>
        </p:nvSpPr>
        <p:spPr>
          <a:xfrm>
            <a:off x="4814512" y="3951460"/>
            <a:ext cx="4265875" cy="272366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5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18EC87-7406-A0E6-1395-B119E94BE079}"/>
              </a:ext>
            </a:extLst>
          </p:cNvPr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9</a:t>
            </a:r>
          </a:p>
        </p:txBody>
      </p:sp>
      <p:pic>
        <p:nvPicPr>
          <p:cNvPr id="12" name="Picture 11" descr="The Portsafe | Public Access Water Rescue System | Solas Marine">
            <a:extLst>
              <a:ext uri="{FF2B5EF4-FFF2-40B4-BE49-F238E27FC236}">
                <a16:creationId xmlns:a16="http://schemas.microsoft.com/office/drawing/2014/main" id="{2E2BEC8C-E12B-88B3-A88D-F3FD167D1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0204" y="732843"/>
            <a:ext cx="2729242" cy="28961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BB5BD5D-73D5-68B1-CECE-D597F8CFD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0204" y="4019045"/>
            <a:ext cx="2729242" cy="27292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CC280FF-0955-59A7-D37A-892D36D467C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1600" t="9777" r="86128" b="56181"/>
          <a:stretch>
            <a:fillRect/>
          </a:stretch>
        </p:blipFill>
        <p:spPr>
          <a:xfrm>
            <a:off x="8050262" y="5680969"/>
            <a:ext cx="1030125" cy="9997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F888B01-9D39-CA0A-D240-B099E6E995E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34425" t="7569" r="53302" b="53973"/>
          <a:stretch>
            <a:fillRect/>
          </a:stretch>
        </p:blipFill>
        <p:spPr>
          <a:xfrm>
            <a:off x="3382662" y="1408526"/>
            <a:ext cx="1084643" cy="11120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BB5367B-7A99-4979-610D-FE63285F525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68421" t="11066" r="20108" b="56604"/>
          <a:stretch>
            <a:fillRect/>
          </a:stretch>
        </p:blipFill>
        <p:spPr>
          <a:xfrm>
            <a:off x="8083973" y="2568044"/>
            <a:ext cx="996415" cy="9825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4794F51-4801-FA06-F4AD-F38DA6F8424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34573" t="59667" r="52743" b="6291"/>
          <a:stretch>
            <a:fillRect/>
          </a:stretch>
        </p:blipFill>
        <p:spPr>
          <a:xfrm>
            <a:off x="3425736" y="5347316"/>
            <a:ext cx="1101821" cy="10346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973B14D-3CDD-F087-3F8F-A238C41028A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1674" t="59878" r="86201" b="5891"/>
          <a:stretch>
            <a:fillRect/>
          </a:stretch>
        </p:blipFill>
        <p:spPr>
          <a:xfrm>
            <a:off x="3428510" y="3248620"/>
            <a:ext cx="1047455" cy="103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77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28C37-49EC-951E-9ED4-D74DA32F1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5DD239-4DBD-57C9-CC2A-3C293CEFACA5}"/>
              </a:ext>
            </a:extLst>
          </p:cNvPr>
          <p:cNvSpPr txBox="1"/>
          <p:nvPr/>
        </p:nvSpPr>
        <p:spPr>
          <a:xfrm>
            <a:off x="612250" y="468311"/>
            <a:ext cx="842570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If someone gets into trouble in the water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D80053-2601-021F-2190-1EA899E830DA}"/>
              </a:ext>
            </a:extLst>
          </p:cNvPr>
          <p:cNvSpPr/>
          <p:nvPr/>
        </p:nvSpPr>
        <p:spPr>
          <a:xfrm>
            <a:off x="731520" y="1494845"/>
            <a:ext cx="3383280" cy="1447139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1  SHOUT</a:t>
            </a:r>
            <a:br>
              <a:rPr sz="2400" dirty="0"/>
            </a:br>
            <a:r>
              <a:rPr sz="2400" dirty="0"/>
              <a:t>Call for an 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adult / help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42BA056-796D-D933-71D5-D033F0B9C7D7}"/>
              </a:ext>
            </a:extLst>
          </p:cNvPr>
          <p:cNvSpPr/>
          <p:nvPr/>
        </p:nvSpPr>
        <p:spPr>
          <a:xfrm>
            <a:off x="731520" y="3180521"/>
            <a:ext cx="3383280" cy="1447139"/>
          </a:xfrm>
          <a:prstGeom prst="roundRect">
            <a:avLst/>
          </a:prstGeom>
          <a:solidFill>
            <a:srgbClr val="FFE8E8"/>
          </a:solidFill>
          <a:ln w="19050">
            <a:solidFill>
              <a:srgbClr val="C43A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2  CALL 999</a:t>
            </a:r>
            <a:br>
              <a:rPr sz="2400" dirty="0"/>
            </a:br>
            <a:r>
              <a:rPr sz="2400" dirty="0"/>
              <a:t>Ask for Fire &amp; </a:t>
            </a:r>
            <a:endParaRPr lang="en-GB" sz="2400" dirty="0"/>
          </a:p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Rescue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8E389FB-036B-463B-6FDE-AFF2B9929BCC}"/>
              </a:ext>
            </a:extLst>
          </p:cNvPr>
          <p:cNvSpPr/>
          <p:nvPr/>
        </p:nvSpPr>
        <p:spPr>
          <a:xfrm>
            <a:off x="731520" y="4942550"/>
            <a:ext cx="3383280" cy="1447139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3  THROW</a:t>
            </a:r>
            <a:br>
              <a:rPr sz="2400" dirty="0"/>
            </a:br>
            <a:r>
              <a:rPr sz="2400" dirty="0"/>
              <a:t>Something that</a:t>
            </a:r>
            <a:r>
              <a:rPr lang="en-GB" sz="2400" dirty="0"/>
              <a:t>            </a:t>
            </a:r>
            <a:r>
              <a:rPr sz="2400" dirty="0"/>
              <a:t> floats, if safe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72A8FBC-D175-D558-0C4A-08EAD81F66B7}"/>
              </a:ext>
            </a:extLst>
          </p:cNvPr>
          <p:cNvSpPr/>
          <p:nvPr/>
        </p:nvSpPr>
        <p:spPr>
          <a:xfrm>
            <a:off x="4504414" y="1494845"/>
            <a:ext cx="3383280" cy="229792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000" dirty="0">
                <a:latin typeface="Aptos" panose="020B0004020202020204" pitchFamily="34" charset="0"/>
              </a:rPr>
              <a:t>4  STAY</a:t>
            </a:r>
            <a:br>
              <a:rPr sz="2000" dirty="0">
                <a:latin typeface="Aptos" panose="020B0004020202020204" pitchFamily="34" charset="0"/>
              </a:rPr>
            </a:br>
            <a:r>
              <a:rPr sz="2000" dirty="0">
                <a:latin typeface="Aptos" panose="020B0004020202020204" pitchFamily="34" charset="0"/>
              </a:rPr>
              <a:t>Keep watching from safety</a:t>
            </a:r>
            <a:r>
              <a:rPr lang="en-GB" sz="2000" dirty="0">
                <a:latin typeface="Aptos" panose="020B0004020202020204" pitchFamily="34" charset="0"/>
              </a:rPr>
              <a:t> - do not enter the water to rescue them.</a:t>
            </a: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000" dirty="0">
              <a:latin typeface="Aptos" panose="020B0004020202020204" pitchFamily="34" charset="0"/>
            </a:endParaRPr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3576FAE-9EF9-A207-0FFF-0A19797FC569}"/>
              </a:ext>
            </a:extLst>
          </p:cNvPr>
          <p:cNvSpPr/>
          <p:nvPr/>
        </p:nvSpPr>
        <p:spPr>
          <a:xfrm>
            <a:off x="4504414" y="4091761"/>
            <a:ext cx="3383280" cy="2297927"/>
          </a:xfrm>
          <a:prstGeom prst="roundRect">
            <a:avLst/>
          </a:prstGeom>
          <a:solidFill>
            <a:srgbClr val="F0F7E6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5  FLOAT TO LIVE</a:t>
            </a:r>
            <a:br>
              <a:rPr sz="2400" dirty="0"/>
            </a:br>
            <a:r>
              <a:rPr sz="2400" dirty="0"/>
              <a:t>If you are in trouble</a:t>
            </a: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lang="en-GB" sz="2400" dirty="0"/>
          </a:p>
          <a:p>
            <a:pPr algn="ctr">
              <a:defRPr sz="1800" b="1">
                <a:solidFill>
                  <a:srgbClr val="283036"/>
                </a:solidFill>
                <a:latin typeface="Aptos"/>
              </a:defRPr>
            </a:pPr>
            <a:endParaRPr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64C0D6-FFFE-1B66-EDB9-4A676C552D21}"/>
              </a:ext>
            </a:extLst>
          </p:cNvPr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9</a:t>
            </a:r>
          </a:p>
        </p:txBody>
      </p:sp>
      <p:pic>
        <p:nvPicPr>
          <p:cNvPr id="12" name="Picture 11" descr="The Portsafe | Public Access Water Rescue System | Solas Marine">
            <a:extLst>
              <a:ext uri="{FF2B5EF4-FFF2-40B4-BE49-F238E27FC236}">
                <a16:creationId xmlns:a16="http://schemas.microsoft.com/office/drawing/2014/main" id="{79874636-E364-E31B-BB63-5D07A16A3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1608" y="1414499"/>
            <a:ext cx="2316172" cy="24577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5786C47-35E1-BE24-3C20-241D54F6D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1608" y="4125556"/>
            <a:ext cx="2316172" cy="23161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FCC27E5-0919-5799-CDB9-FC0411719CB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1600" t="9777" r="86128" b="56181"/>
          <a:stretch>
            <a:fillRect/>
          </a:stretch>
        </p:blipFill>
        <p:spPr>
          <a:xfrm>
            <a:off x="5536095" y="5025631"/>
            <a:ext cx="1319917" cy="12809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299F9E9-4161-8905-5F9A-F95E304E3CD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34425" t="7569" r="53302" b="53973"/>
          <a:stretch>
            <a:fillRect/>
          </a:stretch>
        </p:blipFill>
        <p:spPr>
          <a:xfrm>
            <a:off x="2892312" y="1668667"/>
            <a:ext cx="1095185" cy="11228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F00F07-A234-AB20-4E11-937E7F0057E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68421" t="11066" r="20108" b="56604"/>
          <a:stretch>
            <a:fillRect/>
          </a:stretch>
        </p:blipFill>
        <p:spPr>
          <a:xfrm>
            <a:off x="5800923" y="2941984"/>
            <a:ext cx="790260" cy="7792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838ADB2-B6F1-20DF-B8CC-E6C4115B9AD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34573" t="59667" r="52743" b="6291"/>
          <a:stretch>
            <a:fillRect/>
          </a:stretch>
        </p:blipFill>
        <p:spPr>
          <a:xfrm>
            <a:off x="3012326" y="5166721"/>
            <a:ext cx="1102474" cy="103529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7CC1FCD-8BD4-B6EB-6BBC-B500DC608BC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0F3F5"/>
              </a:clrFrom>
              <a:clrTo>
                <a:srgbClr val="F0F3F5">
                  <a:alpha val="0"/>
                </a:srgbClr>
              </a:clrTo>
            </a:clrChange>
          </a:blip>
          <a:srcRect l="1674" t="59878" r="86201" b="5891"/>
          <a:stretch>
            <a:fillRect/>
          </a:stretch>
        </p:blipFill>
        <p:spPr>
          <a:xfrm>
            <a:off x="3012326" y="3429000"/>
            <a:ext cx="975171" cy="96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19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40" y="320040"/>
            <a:ext cx="825578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School-trip </a:t>
            </a:r>
            <a:r>
              <a:rPr sz="3200" dirty="0" err="1">
                <a:latin typeface="Playwrite GB J" pitchFamily="2" charset="0"/>
              </a:rPr>
              <a:t>behaviour</a:t>
            </a:r>
            <a:r>
              <a:rPr sz="3200" dirty="0">
                <a:latin typeface="Playwrite GB J" pitchFamily="2" charset="0"/>
              </a:rPr>
              <a:t>: our expectations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932688"/>
            <a:ext cx="644759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We represent our school wherever we go.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667786"/>
            <a:ext cx="5166360" cy="123444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 b="1">
                <a:solidFill>
                  <a:srgbClr val="283036"/>
                </a:solidFill>
                <a:latin typeface="Aptos"/>
              </a:defRPr>
            </a:pPr>
            <a:r>
              <a:rPr dirty="0">
                <a:latin typeface="Playwrite GB J" pitchFamily="2" charset="0"/>
              </a:rPr>
              <a:t>Stay with your group</a:t>
            </a:r>
            <a:br>
              <a:rPr dirty="0">
                <a:latin typeface="Playwrite GB J" pitchFamily="2" charset="0"/>
              </a:rPr>
            </a:br>
            <a:r>
              <a:rPr dirty="0">
                <a:latin typeface="Playwrite GB J" pitchFamily="2" charset="0"/>
              </a:rPr>
              <a:t>Never wander off; move when your </a:t>
            </a:r>
            <a:r>
              <a:rPr lang="en-GB" dirty="0">
                <a:latin typeface="Playwrite GB J" pitchFamily="2" charset="0"/>
              </a:rPr>
              <a:t>accompanying </a:t>
            </a:r>
            <a:r>
              <a:rPr dirty="0">
                <a:latin typeface="Playwrite GB J" pitchFamily="2" charset="0"/>
              </a:rPr>
              <a:t>adult tells you.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309360" y="1667786"/>
            <a:ext cx="5166360" cy="123444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 b="1">
                <a:solidFill>
                  <a:srgbClr val="283036"/>
                </a:solidFill>
                <a:latin typeface="Aptos"/>
              </a:defRPr>
            </a:pPr>
            <a:r>
              <a:rPr dirty="0">
                <a:latin typeface="Playwrite GB J" pitchFamily="2" charset="0"/>
              </a:rPr>
              <a:t>First-time listening</a:t>
            </a:r>
            <a:br>
              <a:rPr dirty="0">
                <a:latin typeface="Playwrite GB J" pitchFamily="2" charset="0"/>
              </a:rPr>
            </a:br>
            <a:r>
              <a:rPr dirty="0">
                <a:latin typeface="Playwrite GB J" pitchFamily="2" charset="0"/>
              </a:rPr>
              <a:t>Stop, look and listen immediately for instructions.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3222266"/>
            <a:ext cx="5166360" cy="123444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 b="1">
                <a:solidFill>
                  <a:srgbClr val="283036"/>
                </a:solidFill>
                <a:latin typeface="Aptos"/>
              </a:defRPr>
            </a:pPr>
            <a:r>
              <a:rPr>
                <a:latin typeface="Playwrite GB J" pitchFamily="2" charset="0"/>
              </a:rPr>
              <a:t>Respect everyone</a:t>
            </a:r>
            <a:br>
              <a:rPr>
                <a:latin typeface="Playwrite GB J" pitchFamily="2" charset="0"/>
              </a:rPr>
            </a:br>
            <a:r>
              <a:rPr>
                <a:latin typeface="Playwrite GB J" pitchFamily="2" charset="0"/>
              </a:rPr>
              <a:t>Use kind words; include others; no pushing, splashing or dares.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09360" y="3222266"/>
            <a:ext cx="5166360" cy="123444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 b="1">
                <a:solidFill>
                  <a:srgbClr val="283036"/>
                </a:solidFill>
                <a:latin typeface="Aptos"/>
              </a:defRPr>
            </a:pPr>
            <a:r>
              <a:rPr>
                <a:latin typeface="Playwrite GB J" pitchFamily="2" charset="0"/>
              </a:rPr>
              <a:t>Respect the place</a:t>
            </a:r>
            <a:br>
              <a:rPr>
                <a:latin typeface="Playwrite GB J" pitchFamily="2" charset="0"/>
              </a:rPr>
            </a:br>
            <a:r>
              <a:rPr>
                <a:latin typeface="Playwrite GB J" pitchFamily="2" charset="0"/>
              </a:rPr>
              <a:t>Leave wildlife, boats and equipment alone unless invited to use them.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4776746"/>
            <a:ext cx="5166360" cy="123444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 b="1">
                <a:solidFill>
                  <a:srgbClr val="283036"/>
                </a:solidFill>
                <a:latin typeface="Aptos"/>
              </a:defRPr>
            </a:pPr>
            <a:r>
              <a:rPr dirty="0">
                <a:latin typeface="Playwrite GB J" pitchFamily="2" charset="0"/>
              </a:rPr>
              <a:t>Make safe choices</a:t>
            </a:r>
            <a:br>
              <a:rPr dirty="0">
                <a:latin typeface="Playwrite GB J" pitchFamily="2" charset="0"/>
              </a:rPr>
            </a:br>
            <a:r>
              <a:rPr lang="en-GB" dirty="0">
                <a:latin typeface="Playwrite GB J" pitchFamily="2" charset="0"/>
              </a:rPr>
              <a:t>Pay attention to paths</a:t>
            </a:r>
            <a:r>
              <a:rPr dirty="0">
                <a:latin typeface="Playwrite GB J" pitchFamily="2" charset="0"/>
              </a:rPr>
              <a:t>, keep back from edges and follow boundaries.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4776746"/>
            <a:ext cx="5166360" cy="123444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 b="1">
                <a:solidFill>
                  <a:srgbClr val="283036"/>
                </a:solidFill>
                <a:latin typeface="Aptos"/>
              </a:defRPr>
            </a:pPr>
            <a:r>
              <a:rPr>
                <a:latin typeface="Playwrite GB J" pitchFamily="2" charset="0"/>
              </a:rPr>
              <a:t>Speak up</a:t>
            </a:r>
            <a:br>
              <a:rPr>
                <a:latin typeface="Playwrite GB J" pitchFamily="2" charset="0"/>
              </a:rPr>
            </a:br>
            <a:r>
              <a:rPr>
                <a:latin typeface="Playwrite GB J" pitchFamily="2" charset="0"/>
              </a:rPr>
              <a:t>Tell an adult if you are worried, uncomfortable or notice a hazard.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40" y="320040"/>
            <a:ext cx="299633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What to wear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932688"/>
            <a:ext cx="938430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Prepare</a:t>
            </a:r>
            <a:r>
              <a:rPr sz="2400" dirty="0">
                <a:latin typeface="Playwrite GB J" pitchFamily="2" charset="0"/>
              </a:rPr>
              <a:t> for changing weather — and for getting a little wet.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691640"/>
            <a:ext cx="6400800" cy="3995774"/>
          </a:xfrm>
          <a:prstGeom prst="rect">
            <a:avLst/>
          </a:prstGeom>
          <a:noFill/>
        </p:spPr>
        <p:txBody>
          <a:bodyPr wrap="square" lIns="76200" rIns="50800">
            <a:spAutoFit/>
          </a:bodyPr>
          <a:lstStyle/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Plenty of layers</a:t>
            </a:r>
            <a:r>
              <a:rPr lang="en-GB" sz="2400" dirty="0">
                <a:latin typeface="Playwrite GB J" pitchFamily="2" charset="0"/>
              </a:rPr>
              <a:t>.</a:t>
            </a:r>
            <a:r>
              <a:rPr sz="2400" dirty="0">
                <a:latin typeface="Playwrite GB J" pitchFamily="2" charset="0"/>
              </a:rPr>
              <a:t> </a:t>
            </a:r>
            <a:r>
              <a:rPr lang="en-GB" sz="2400" dirty="0">
                <a:latin typeface="Playwrite GB J" pitchFamily="2" charset="0"/>
              </a:rPr>
              <a:t>F</a:t>
            </a:r>
            <a:r>
              <a:rPr sz="2400" dirty="0">
                <a:latin typeface="Playwrite GB J" pitchFamily="2" charset="0"/>
              </a:rPr>
              <a:t>or example</a:t>
            </a:r>
            <a:r>
              <a:rPr lang="en-GB" sz="2400" dirty="0">
                <a:latin typeface="Playwrite GB J" pitchFamily="2" charset="0"/>
              </a:rPr>
              <a:t>:</a:t>
            </a:r>
            <a:r>
              <a:rPr sz="2400" dirty="0">
                <a:latin typeface="Playwrite GB J" pitchFamily="2" charset="0"/>
              </a:rPr>
              <a:t> T-shirt, sweatshirt</a:t>
            </a:r>
            <a:r>
              <a:rPr lang="en-GB" sz="2400" dirty="0">
                <a:latin typeface="Playwrite GB J" pitchFamily="2" charset="0"/>
              </a:rPr>
              <a:t> /</a:t>
            </a:r>
            <a:r>
              <a:rPr sz="2400" dirty="0">
                <a:latin typeface="Playwrite GB J" pitchFamily="2" charset="0"/>
              </a:rPr>
              <a:t> fleece and joggers.</a:t>
            </a:r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Trainers or other sensible shoes.</a:t>
            </a:r>
            <a:endParaRPr lang="en-GB" sz="2400" dirty="0">
              <a:latin typeface="Playwrite GB J" pitchFamily="2" charset="0"/>
            </a:endParaRPr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Waterproof jacket. Waterproof trousers too if you have them (helpful, but not essential).</a:t>
            </a:r>
          </a:p>
          <a:p>
            <a:pPr marL="342900" indent="-34290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8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For sunny weather: sun hat and suntan lotion.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680960" y="1785067"/>
            <a:ext cx="3474720" cy="1051560"/>
          </a:xfrm>
          <a:prstGeom prst="roundRect">
            <a:avLst/>
          </a:prstGeom>
          <a:solidFill>
            <a:srgbClr val="FFE8E8"/>
          </a:solidFill>
          <a:ln w="19050">
            <a:solidFill>
              <a:srgbClr val="C43A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400" b="1">
                <a:solidFill>
                  <a:srgbClr val="283036"/>
                </a:solidFill>
                <a:latin typeface="Aptos"/>
              </a:defRPr>
            </a:pPr>
            <a:r>
              <a:t>NO JEANS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80960" y="3065227"/>
            <a:ext cx="3474720" cy="1051560"/>
          </a:xfrm>
          <a:prstGeom prst="roundRect">
            <a:avLst/>
          </a:prstGeom>
          <a:solidFill>
            <a:srgbClr val="FFE8E8"/>
          </a:solidFill>
          <a:ln w="19050">
            <a:solidFill>
              <a:srgbClr val="C43A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400" b="1">
                <a:solidFill>
                  <a:srgbClr val="283036"/>
                </a:solidFill>
                <a:latin typeface="Aptos"/>
              </a:defRPr>
            </a:pPr>
            <a:r>
              <a:t>NO WELLIES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80960" y="4345387"/>
            <a:ext cx="3474720" cy="1051560"/>
          </a:xfrm>
          <a:prstGeom prst="roundRect">
            <a:avLst/>
          </a:prstGeom>
          <a:solidFill>
            <a:srgbClr val="F0F7E6"/>
          </a:solidFill>
          <a:ln w="19050">
            <a:solidFill>
              <a:srgbClr val="3F84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283036"/>
                </a:solidFill>
                <a:latin typeface="Aptos"/>
              </a:defRPr>
            </a:pPr>
            <a:r>
              <a:t>Buoyancy aids</a:t>
            </a:r>
            <a:br/>
            <a:r>
              <a:t>are provided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40" y="320040"/>
            <a:ext cx="728436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Two bags — pack them differently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6012180"/>
            <a:ext cx="804739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000" dirty="0">
                <a:latin typeface="Playwrite GB J" pitchFamily="2" charset="0"/>
              </a:rPr>
              <a:t>This makes the day easier and keeps boat essentials together.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" y="1417320"/>
            <a:ext cx="5257800" cy="4206240"/>
          </a:xfrm>
          <a:prstGeom prst="roundRect">
            <a:avLst/>
          </a:prstGeom>
          <a:solidFill>
            <a:srgbClr val="EDF5FF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283036"/>
                </a:solidFill>
                <a:latin typeface="Aptos"/>
              </a:defRPr>
            </a:pPr>
            <a:r>
              <a:rPr sz="2800" dirty="0"/>
              <a:t>BAG 1 — stays with spare kit</a:t>
            </a:r>
            <a:br>
              <a:rPr sz="2800" dirty="0"/>
            </a:br>
            <a:br>
              <a:rPr sz="2800" dirty="0"/>
            </a:br>
            <a:r>
              <a:rPr sz="2800" dirty="0"/>
              <a:t>• Spare clothes</a:t>
            </a:r>
            <a:r>
              <a:rPr lang="en-GB" sz="2800" dirty="0"/>
              <a:t>/shoes</a:t>
            </a:r>
            <a:br>
              <a:rPr sz="2800" dirty="0"/>
            </a:br>
            <a:r>
              <a:rPr sz="2800" dirty="0"/>
              <a:t>• Towel</a:t>
            </a:r>
            <a:br>
              <a:rPr sz="2800" dirty="0"/>
            </a:br>
            <a:br>
              <a:rPr sz="2800" dirty="0"/>
            </a:br>
            <a:r>
              <a:rPr sz="2800" dirty="0"/>
              <a:t>Put these together in ONE bag.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7920" y="1417320"/>
            <a:ext cx="5257800" cy="420624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EB7E3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283036"/>
                </a:solidFill>
                <a:latin typeface="Aptos"/>
              </a:defRPr>
            </a:pPr>
            <a:r>
              <a:rPr sz="2800" dirty="0"/>
              <a:t>BAG 2 — comes on the boat</a:t>
            </a:r>
            <a:br>
              <a:rPr sz="2800" dirty="0"/>
            </a:br>
            <a:br>
              <a:rPr sz="2800" dirty="0"/>
            </a:br>
            <a:r>
              <a:rPr sz="2800" dirty="0"/>
              <a:t>• Substantial morning snack</a:t>
            </a:r>
            <a:br>
              <a:rPr sz="2800" dirty="0"/>
            </a:br>
            <a:r>
              <a:rPr sz="2800" dirty="0"/>
              <a:t>• Lunch</a:t>
            </a:r>
            <a:br>
              <a:rPr sz="2800" dirty="0"/>
            </a:br>
            <a:r>
              <a:rPr sz="2800" dirty="0"/>
              <a:t>• Filled water bottle</a:t>
            </a:r>
            <a:br>
              <a:rPr sz="2800" dirty="0"/>
            </a:br>
            <a:br>
              <a:rPr sz="2800" dirty="0"/>
            </a:br>
            <a:r>
              <a:rPr sz="2800" dirty="0"/>
              <a:t>Use a carrier bag or small rucksack.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6072" y="365760"/>
            <a:ext cx="458790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Scenario 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1133415"/>
            <a:ext cx="85892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In pairs: </a:t>
            </a:r>
            <a:r>
              <a:rPr lang="en-GB" sz="2400" dirty="0">
                <a:latin typeface="Playwrite GB J" pitchFamily="2" charset="0"/>
              </a:rPr>
              <a:t>agree on</a:t>
            </a:r>
            <a:r>
              <a:rPr sz="2400" dirty="0">
                <a:latin typeface="Playwrite GB J" pitchFamily="2" charset="0"/>
              </a:rPr>
              <a:t> the safest response and explain why.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973919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A:</a:t>
            </a:r>
            <a:r>
              <a:rPr sz="2400" dirty="0">
                <a:latin typeface="Playwrite GB J" pitchFamily="2" charset="0"/>
              </a:rPr>
              <a:t> A friend wants to race</a:t>
            </a:r>
            <a:r>
              <a:rPr lang="en-GB" sz="2400" dirty="0">
                <a:latin typeface="Playwrite GB J" pitchFamily="2" charset="0"/>
              </a:rPr>
              <a:t> or play-fight</a:t>
            </a:r>
            <a:r>
              <a:rPr sz="2400" dirty="0">
                <a:latin typeface="Playwrite GB J" pitchFamily="2" charset="0"/>
              </a:rPr>
              <a:t> beside the river.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2995660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B:</a:t>
            </a:r>
            <a:r>
              <a:rPr sz="2400" dirty="0">
                <a:latin typeface="Playwrite GB J" pitchFamily="2" charset="0"/>
              </a:rPr>
              <a:t> Someone dares another child to splash </a:t>
            </a:r>
            <a:r>
              <a:rPr lang="en-GB" sz="2400" dirty="0">
                <a:latin typeface="Playwrite GB J" pitchFamily="2" charset="0"/>
              </a:rPr>
              <a:t>someone else</a:t>
            </a:r>
            <a:r>
              <a:rPr sz="2400" dirty="0">
                <a:latin typeface="Playwrite GB J" pitchFamily="2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3995535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C:</a:t>
            </a:r>
            <a:r>
              <a:rPr sz="2400" dirty="0">
                <a:latin typeface="Playwrite GB J" pitchFamily="2" charset="0"/>
              </a:rPr>
              <a:t> You notice the weather changing and feel cold.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5003361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D:</a:t>
            </a:r>
            <a:r>
              <a:rPr sz="2400" dirty="0">
                <a:latin typeface="Playwrite GB J" pitchFamily="2" charset="0"/>
              </a:rPr>
              <a:t> You see fast-moving water near a barrier or weir.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" y="6213455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2425C"/>
                </a:solidFill>
              </a:defRPr>
            </a:pPr>
            <a:r>
              <a:rPr sz="2400" dirty="0">
                <a:latin typeface="Playwrite GB J" pitchFamily="2" charset="0"/>
              </a:rPr>
              <a:t>Sentence stem: “The safest choice is… because…”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FD76D-5CEB-D5D3-DAAD-C8BF44F38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D205CC-62CC-7129-F1E9-D12143049E6D}"/>
              </a:ext>
            </a:extLst>
          </p:cNvPr>
          <p:cNvSpPr txBox="1"/>
          <p:nvPr/>
        </p:nvSpPr>
        <p:spPr>
          <a:xfrm>
            <a:off x="576072" y="365760"/>
            <a:ext cx="458790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Scenario challenge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401973-A5ED-B6D2-94A7-94710DF12A5F}"/>
              </a:ext>
            </a:extLst>
          </p:cNvPr>
          <p:cNvSpPr txBox="1"/>
          <p:nvPr/>
        </p:nvSpPr>
        <p:spPr>
          <a:xfrm>
            <a:off x="576072" y="1133415"/>
            <a:ext cx="85892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In pairs: </a:t>
            </a:r>
            <a:r>
              <a:rPr lang="en-GB" sz="2400" dirty="0">
                <a:latin typeface="Playwrite GB J" pitchFamily="2" charset="0"/>
              </a:rPr>
              <a:t>agree on</a:t>
            </a:r>
            <a:r>
              <a:rPr sz="2400" dirty="0">
                <a:latin typeface="Playwrite GB J" pitchFamily="2" charset="0"/>
              </a:rPr>
              <a:t> the safest response and explain why.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4ABCB7D-0D37-FD84-7AD9-B24981D43CA1}"/>
              </a:ext>
            </a:extLst>
          </p:cNvPr>
          <p:cNvSpPr/>
          <p:nvPr/>
        </p:nvSpPr>
        <p:spPr>
          <a:xfrm>
            <a:off x="822960" y="1973919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A:</a:t>
            </a:r>
            <a:r>
              <a:rPr sz="2400" dirty="0">
                <a:latin typeface="Playwrite GB J" pitchFamily="2" charset="0"/>
              </a:rPr>
              <a:t> A friend wants to race</a:t>
            </a:r>
            <a:r>
              <a:rPr lang="en-GB" sz="2400" dirty="0">
                <a:latin typeface="Playwrite GB J" pitchFamily="2" charset="0"/>
              </a:rPr>
              <a:t> or play-fight</a:t>
            </a:r>
            <a:r>
              <a:rPr sz="2400" dirty="0">
                <a:latin typeface="Playwrite GB J" pitchFamily="2" charset="0"/>
              </a:rPr>
              <a:t> beside the river.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3A3ACD3-0601-0762-13D1-FEE8C1C86A1E}"/>
              </a:ext>
            </a:extLst>
          </p:cNvPr>
          <p:cNvSpPr/>
          <p:nvPr/>
        </p:nvSpPr>
        <p:spPr>
          <a:xfrm>
            <a:off x="822960" y="2995660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B:</a:t>
            </a:r>
            <a:r>
              <a:rPr sz="2400" dirty="0">
                <a:latin typeface="Playwrite GB J" pitchFamily="2" charset="0"/>
              </a:rPr>
              <a:t> Someone dares another child to splash </a:t>
            </a:r>
            <a:r>
              <a:rPr lang="en-GB" sz="2400" dirty="0">
                <a:latin typeface="Playwrite GB J" pitchFamily="2" charset="0"/>
              </a:rPr>
              <a:t>someone else</a:t>
            </a:r>
            <a:r>
              <a:rPr sz="2400" dirty="0">
                <a:latin typeface="Playwrite GB J" pitchFamily="2" charset="0"/>
              </a:rPr>
              <a:t>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70D7D49-A6EE-B860-3542-F754D3E26B73}"/>
              </a:ext>
            </a:extLst>
          </p:cNvPr>
          <p:cNvSpPr/>
          <p:nvPr/>
        </p:nvSpPr>
        <p:spPr>
          <a:xfrm>
            <a:off x="822960" y="3995535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C:</a:t>
            </a:r>
            <a:r>
              <a:rPr sz="2400" dirty="0">
                <a:latin typeface="Playwrite GB J" pitchFamily="2" charset="0"/>
              </a:rPr>
              <a:t> You notice the weather changing and feel cold.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7B3243A-AA02-2250-D53C-920FC823CDB5}"/>
              </a:ext>
            </a:extLst>
          </p:cNvPr>
          <p:cNvSpPr/>
          <p:nvPr/>
        </p:nvSpPr>
        <p:spPr>
          <a:xfrm>
            <a:off x="822960" y="5003361"/>
            <a:ext cx="10515600" cy="73152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D:</a:t>
            </a:r>
            <a:r>
              <a:rPr sz="2400" dirty="0">
                <a:latin typeface="Playwrite GB J" pitchFamily="2" charset="0"/>
              </a:rPr>
              <a:t> You see fast-moving water near a barrier or weir.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558B7-841C-3A3B-3BEF-9378563386E3}"/>
              </a:ext>
            </a:extLst>
          </p:cNvPr>
          <p:cNvSpPr txBox="1"/>
          <p:nvPr/>
        </p:nvSpPr>
        <p:spPr>
          <a:xfrm>
            <a:off x="1" y="6213455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2425C"/>
                </a:solidFill>
              </a:defRPr>
            </a:pPr>
            <a:r>
              <a:rPr sz="2400" dirty="0">
                <a:latin typeface="Playwrite GB J" pitchFamily="2" charset="0"/>
              </a:rPr>
              <a:t>Sentence stem: “The safest choice is… because…”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7D44AB-3021-7441-E7A3-AB312920F3FF}"/>
              </a:ext>
            </a:extLst>
          </p:cNvPr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3770079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09D25-5818-16BA-B034-9C4D06F32F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F3C883-6593-2301-7DE6-8CB8B3222E5D}"/>
              </a:ext>
            </a:extLst>
          </p:cNvPr>
          <p:cNvSpPr txBox="1"/>
          <p:nvPr/>
        </p:nvSpPr>
        <p:spPr>
          <a:xfrm>
            <a:off x="576072" y="365760"/>
            <a:ext cx="458790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rPr sz="3200" dirty="0">
                <a:latin typeface="Playwrite GB J" pitchFamily="2" charset="0"/>
              </a:rPr>
              <a:t>Scenario challenge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C4ECC41-74A5-9702-8642-B0DE5761B6EB}"/>
              </a:ext>
            </a:extLst>
          </p:cNvPr>
          <p:cNvSpPr/>
          <p:nvPr/>
        </p:nvSpPr>
        <p:spPr>
          <a:xfrm>
            <a:off x="822960" y="1973919"/>
            <a:ext cx="10515600" cy="7315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A:</a:t>
            </a:r>
            <a:r>
              <a:rPr sz="2400" dirty="0">
                <a:latin typeface="Playwrite GB J" pitchFamily="2" charset="0"/>
              </a:rPr>
              <a:t> A friend wants to race</a:t>
            </a:r>
            <a:r>
              <a:rPr lang="en-GB" sz="2400" dirty="0">
                <a:latin typeface="Playwrite GB J" pitchFamily="2" charset="0"/>
              </a:rPr>
              <a:t> or play-fight</a:t>
            </a:r>
            <a:r>
              <a:rPr sz="2400" dirty="0">
                <a:latin typeface="Playwrite GB J" pitchFamily="2" charset="0"/>
              </a:rPr>
              <a:t> beside the river.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B934D27-D6BC-5F2E-9E68-2C5C83E89704}"/>
              </a:ext>
            </a:extLst>
          </p:cNvPr>
          <p:cNvSpPr/>
          <p:nvPr/>
        </p:nvSpPr>
        <p:spPr>
          <a:xfrm>
            <a:off x="822960" y="2995660"/>
            <a:ext cx="10515600" cy="73152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B:</a:t>
            </a:r>
            <a:r>
              <a:rPr sz="2400" dirty="0">
                <a:latin typeface="Playwrite GB J" pitchFamily="2" charset="0"/>
              </a:rPr>
              <a:t> Someone dares another child to splash </a:t>
            </a:r>
            <a:r>
              <a:rPr lang="en-GB" sz="2400" dirty="0">
                <a:latin typeface="Playwrite GB J" pitchFamily="2" charset="0"/>
              </a:rPr>
              <a:t>someone else</a:t>
            </a:r>
            <a:r>
              <a:rPr sz="2400" dirty="0">
                <a:latin typeface="Playwrite GB J" pitchFamily="2" charset="0"/>
              </a:rPr>
              <a:t>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5ACA36D-156D-F849-93B8-2D5B09C800E8}"/>
              </a:ext>
            </a:extLst>
          </p:cNvPr>
          <p:cNvSpPr/>
          <p:nvPr/>
        </p:nvSpPr>
        <p:spPr>
          <a:xfrm>
            <a:off x="822960" y="3995535"/>
            <a:ext cx="10515600" cy="73152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C:</a:t>
            </a:r>
            <a:r>
              <a:rPr sz="2400" dirty="0">
                <a:latin typeface="Playwrite GB J" pitchFamily="2" charset="0"/>
              </a:rPr>
              <a:t> You notice the weather changing and feel cold.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B31E90D-5639-3FFF-1AF4-D1697F1EF1A6}"/>
              </a:ext>
            </a:extLst>
          </p:cNvPr>
          <p:cNvSpPr/>
          <p:nvPr/>
        </p:nvSpPr>
        <p:spPr>
          <a:xfrm>
            <a:off x="822960" y="5003361"/>
            <a:ext cx="10515600" cy="7315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0">
                <a:solidFill>
                  <a:srgbClr val="283036"/>
                </a:solidFill>
                <a:latin typeface="Aptos"/>
              </a:defRPr>
            </a:pPr>
            <a:r>
              <a:rPr lang="en-GB" sz="2400" dirty="0">
                <a:latin typeface="Playwrite GB J" pitchFamily="2" charset="0"/>
              </a:rPr>
              <a:t>Scenario D:</a:t>
            </a:r>
            <a:r>
              <a:rPr sz="2400" dirty="0">
                <a:latin typeface="Playwrite GB J" pitchFamily="2" charset="0"/>
              </a:rPr>
              <a:t> You see fast-moving water near a barrier or weir.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D1BEBA-C9C7-424B-281B-6E5421919D32}"/>
              </a:ext>
            </a:extLst>
          </p:cNvPr>
          <p:cNvSpPr txBox="1"/>
          <p:nvPr/>
        </p:nvSpPr>
        <p:spPr>
          <a:xfrm>
            <a:off x="1" y="6213455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800" b="1">
                <a:solidFill>
                  <a:srgbClr val="12425C"/>
                </a:solidFill>
              </a:defRPr>
            </a:pPr>
            <a:r>
              <a:rPr sz="2400" dirty="0">
                <a:latin typeface="Playwrite GB J" pitchFamily="2" charset="0"/>
              </a:rPr>
              <a:t>Sentence stem: “The safest choice is… because…”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61887C-5696-74DF-49E1-83978D81448F}"/>
              </a:ext>
            </a:extLst>
          </p:cNvPr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8EFDA7-C620-FA51-FE9F-2F9FB6055C30}"/>
              </a:ext>
            </a:extLst>
          </p:cNvPr>
          <p:cNvSpPr txBox="1"/>
          <p:nvPr/>
        </p:nvSpPr>
        <p:spPr>
          <a:xfrm>
            <a:off x="576072" y="1133415"/>
            <a:ext cx="85892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rPr sz="2400" dirty="0">
                <a:latin typeface="Playwrite GB J" pitchFamily="2" charset="0"/>
              </a:rPr>
              <a:t>In pairs: </a:t>
            </a:r>
            <a:r>
              <a:rPr lang="en-GB" sz="2400" dirty="0">
                <a:latin typeface="Playwrite GB J" pitchFamily="2" charset="0"/>
              </a:rPr>
              <a:t>agree on</a:t>
            </a:r>
            <a:r>
              <a:rPr sz="2400" dirty="0">
                <a:latin typeface="Playwrite GB J" pitchFamily="2" charset="0"/>
              </a:rPr>
              <a:t> the safest response and explain why.</a:t>
            </a:r>
          </a:p>
        </p:txBody>
      </p:sp>
    </p:spTree>
    <p:extLst>
      <p:ext uri="{BB962C8B-B14F-4D97-AF65-F5344CB8AC3E}">
        <p14:creationId xmlns:p14="http://schemas.microsoft.com/office/powerpoint/2010/main" val="734411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t>Ready-check quiz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932688"/>
            <a:ext cx="1078992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83036"/>
                </a:solidFill>
                <a:latin typeface="Aptos"/>
              </a:defRPr>
            </a:pPr>
            <a:r>
              <a:t>Show thumbs up when you can answer each one.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280160"/>
            <a:ext cx="5212080" cy="109728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400"/>
              <a:t>What is a bell boat?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355080" y="1280160"/>
            <a:ext cx="5212080" cy="109728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400"/>
              <a:t>Why do we keep away from weirs?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788920"/>
            <a:ext cx="5212080" cy="109728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400"/>
              <a:t>What should you do if the instructor says “STOP”?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55080" y="2788920"/>
            <a:ext cx="5212080" cy="109728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Name two things you must NOT wear</a:t>
            </a:r>
            <a:r>
              <a:rPr lang="en-GB" sz="2400" dirty="0"/>
              <a:t> for bell boating</a:t>
            </a:r>
            <a:r>
              <a:rPr sz="2400" dirty="0"/>
              <a:t>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4297679"/>
            <a:ext cx="5212080" cy="109728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400"/>
              <a:t>What goes in the separate boat bag?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55080" y="4297679"/>
            <a:ext cx="5212080" cy="1097280"/>
          </a:xfrm>
          <a:prstGeom prst="roundRect">
            <a:avLst/>
          </a:prstGeom>
          <a:solidFill>
            <a:srgbClr val="E0F4F8"/>
          </a:solidFill>
          <a:ln w="19050">
            <a:solidFill>
              <a:srgbClr val="268F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700" b="1">
                <a:solidFill>
                  <a:srgbClr val="283036"/>
                </a:solidFill>
                <a:latin typeface="Aptos"/>
              </a:defRPr>
            </a:pPr>
            <a:r>
              <a:rPr sz="2400"/>
              <a:t>How can you ‘have someone’s back’ near water?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14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8640" y="320040"/>
            <a:ext cx="560922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  <a:latin typeface="Aptos Display"/>
              </a:defRPr>
            </a:pPr>
            <a:r>
              <a:rPr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Playwrite GB J" pitchFamily="2" charset="0"/>
              </a:rPr>
              <a:t>We’re ready for the Avon</a:t>
            </a:r>
            <a:r>
              <a:rPr lang="en-GB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Playwrite GB J" pitchFamily="2" charset="0"/>
              </a:rPr>
              <a:t>!</a:t>
            </a:r>
            <a:r>
              <a:rPr sz="3200" dirty="0">
                <a:latin typeface="Playwrite GB J" pitchFamily="2" charset="0"/>
              </a:rPr>
              <a:t>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6072" y="932688"/>
            <a:ext cx="832471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FFFFFF"/>
                </a:solidFill>
                <a:latin typeface="Aptos"/>
              </a:defRPr>
            </a:pPr>
            <a:r>
              <a:rPr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Playwrite GB J" pitchFamily="2" charset="0"/>
              </a:rPr>
              <a:t>Safe choices + teamwork + listening = a brilliant day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0859" y="5715785"/>
            <a:ext cx="11500682" cy="960120"/>
          </a:xfrm>
          <a:prstGeom prst="roundRect">
            <a:avLst/>
          </a:prstGeom>
          <a:solidFill>
            <a:srgbClr val="FFF6DE"/>
          </a:solidFill>
          <a:ln w="19050">
            <a:solidFill>
              <a:srgbClr val="FACD4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283036"/>
                </a:solidFill>
                <a:latin typeface="Aptos"/>
              </a:defRPr>
            </a:pPr>
            <a:r>
              <a:rPr sz="2400" dirty="0"/>
              <a:t>Final promise: I will follow instructions, look after my team and respect the river.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15</a:t>
            </a:r>
          </a:p>
        </p:txBody>
      </p:sp>
      <p:pic>
        <p:nvPicPr>
          <p:cNvPr id="23" name="Picture 22" descr="Our Year 5 pupils thoroughly enjoyed their bell boating adventure on the  River Avon, demonstrating impressive teamwork and perseverance. They are  all set for the upcoming regatta, ready to rise to the">
            <a:extLst>
              <a:ext uri="{FF2B5EF4-FFF2-40B4-BE49-F238E27FC236}">
                <a16:creationId xmlns:a16="http://schemas.microsoft.com/office/drawing/2014/main" id="{1B7441FC-CF63-8D9B-3EF0-C5F7D26BAA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115"/>
          <a:stretch>
            <a:fillRect/>
          </a:stretch>
        </p:blipFill>
        <p:spPr>
          <a:xfrm>
            <a:off x="4949289" y="1552104"/>
            <a:ext cx="2938405" cy="36719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F404142-D98B-A1BA-D477-710F6E20C1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8636"/>
          <a:stretch>
            <a:fillRect/>
          </a:stretch>
        </p:blipFill>
        <p:spPr>
          <a:xfrm>
            <a:off x="576072" y="1552103"/>
            <a:ext cx="3866759" cy="3673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F9A259A-8968-EEBA-A942-BE084ABE6E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948"/>
          <a:stretch>
            <a:fillRect/>
          </a:stretch>
        </p:blipFill>
        <p:spPr>
          <a:xfrm>
            <a:off x="8382000" y="1550450"/>
            <a:ext cx="3244474" cy="367356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12425C"/>
                </a:solidFill>
                <a:latin typeface="Aptos Display"/>
              </a:defRPr>
            </a:pPr>
            <a:r>
              <a:t>Teacher notes &amp; 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7240" y="1325880"/>
            <a:ext cx="10515600" cy="4480560"/>
          </a:xfrm>
          <a:prstGeom prst="rect">
            <a:avLst/>
          </a:prstGeom>
          <a:noFill/>
        </p:spPr>
        <p:txBody>
          <a:bodyPr wrap="square" lIns="76200" rIns="50800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283036"/>
                </a:solidFill>
                <a:latin typeface="Aptos"/>
              </a:defRPr>
            </a:pPr>
            <a:r>
              <a:rPr dirty="0"/>
              <a:t>• Original resource: Canal &amp; River Trust ‘Have you got their back?’ water-safety presentation supplied by the school.</a:t>
            </a:r>
          </a:p>
          <a:p>
            <a:pPr>
              <a:spcAft>
                <a:spcPts val="1000"/>
              </a:spcAft>
              <a:defRPr sz="1700">
                <a:solidFill>
                  <a:srgbClr val="283036"/>
                </a:solidFill>
                <a:latin typeface="Aptos"/>
              </a:defRPr>
            </a:pPr>
            <a:r>
              <a:rPr dirty="0"/>
              <a:t>• Local geography: Canal &amp; River Trust information on the South Stratford Canal and Bancroft Basin; Avon Navigation Trust information on the navigable Avon.</a:t>
            </a:r>
          </a:p>
          <a:p>
            <a:pPr>
              <a:spcAft>
                <a:spcPts val="1000"/>
              </a:spcAft>
              <a:defRPr sz="1700">
                <a:solidFill>
                  <a:srgbClr val="283036"/>
                </a:solidFill>
                <a:latin typeface="Aptos"/>
              </a:defRPr>
            </a:pPr>
            <a:r>
              <a:rPr dirty="0"/>
              <a:t>• Lucy’s Mill: Stratford local-history / council material confirms weirs and a navigation lock downstream of the town </a:t>
            </a:r>
            <a:r>
              <a:rPr dirty="0" err="1"/>
              <a:t>centre</a:t>
            </a:r>
            <a:r>
              <a:rPr dirty="0"/>
              <a:t>.</a:t>
            </a:r>
          </a:p>
          <a:p>
            <a:pPr>
              <a:spcAft>
                <a:spcPts val="1000"/>
              </a:spcAft>
              <a:defRPr sz="1700">
                <a:solidFill>
                  <a:srgbClr val="283036"/>
                </a:solidFill>
                <a:latin typeface="Aptos"/>
              </a:defRPr>
            </a:pPr>
            <a:r>
              <a:rPr dirty="0"/>
              <a:t>• Bell boating: Scouts / Girlguiding guidance describes a stable twin-hulled open canoe, paddled as a team and controlled by a helm.</a:t>
            </a:r>
          </a:p>
          <a:p>
            <a:pPr>
              <a:spcAft>
                <a:spcPts val="1000"/>
              </a:spcAft>
              <a:defRPr sz="1700">
                <a:solidFill>
                  <a:srgbClr val="283036"/>
                </a:solidFill>
                <a:latin typeface="Aptos"/>
              </a:defRPr>
            </a:pPr>
            <a:r>
              <a:rPr dirty="0"/>
              <a:t>• Exact route, river conditions, equipment and operational instructions must always come from the school and qualified activity provider on the day.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881360" y="6446520"/>
            <a:ext cx="73152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solidFill>
                  <a:srgbClr val="6E787D"/>
                </a:solidFill>
              </a:defRPr>
            </a:pPr>
            <a:r>
              <a:t>16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1359</Words>
  <Application>Microsoft Office PowerPoint</Application>
  <PresentationFormat>Widescreen</PresentationFormat>
  <Paragraphs>168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Aptos</vt:lpstr>
      <vt:lpstr>Aptos Display</vt:lpstr>
      <vt:lpstr>Arial</vt:lpstr>
      <vt:lpstr>Calibri</vt:lpstr>
      <vt:lpstr>Playwrite GB J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Emma Bradley</dc:creator>
  <cp:keywords/>
  <dc:description>generated using python-pptx</dc:description>
  <cp:lastModifiedBy>E Bradley BPS</cp:lastModifiedBy>
  <cp:revision>3</cp:revision>
  <cp:lastPrinted>2026-09-20T14:13:41Z</cp:lastPrinted>
  <dcterms:created xsi:type="dcterms:W3CDTF">2013-01-27T09:14:16Z</dcterms:created>
  <dcterms:modified xsi:type="dcterms:W3CDTF">2026-09-28T13:19:25Z</dcterms:modified>
  <cp:category/>
</cp:coreProperties>
</file>