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ti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  <p:sldMasterId id="2147483689" r:id="rId2"/>
  </p:sldMasterIdLst>
  <p:notesMasterIdLst>
    <p:notesMasterId r:id="rId30"/>
  </p:notesMasterIdLst>
  <p:sldIdLst>
    <p:sldId id="312" r:id="rId3"/>
    <p:sldId id="303" r:id="rId4"/>
    <p:sldId id="293" r:id="rId5"/>
    <p:sldId id="308" r:id="rId6"/>
    <p:sldId id="305" r:id="rId7"/>
    <p:sldId id="304" r:id="rId8"/>
    <p:sldId id="297" r:id="rId9"/>
    <p:sldId id="298" r:id="rId10"/>
    <p:sldId id="294" r:id="rId11"/>
    <p:sldId id="292" r:id="rId12"/>
    <p:sldId id="295" r:id="rId13"/>
    <p:sldId id="309" r:id="rId14"/>
    <p:sldId id="256" r:id="rId15"/>
    <p:sldId id="275" r:id="rId16"/>
    <p:sldId id="284" r:id="rId17"/>
    <p:sldId id="280" r:id="rId18"/>
    <p:sldId id="314" r:id="rId19"/>
    <p:sldId id="316" r:id="rId20"/>
    <p:sldId id="279" r:id="rId21"/>
    <p:sldId id="319" r:id="rId22"/>
    <p:sldId id="288" r:id="rId23"/>
    <p:sldId id="289" r:id="rId24"/>
    <p:sldId id="291" r:id="rId25"/>
    <p:sldId id="317" r:id="rId26"/>
    <p:sldId id="315" r:id="rId27"/>
    <p:sldId id="311" r:id="rId28"/>
    <p:sldId id="320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udson, Emma" initials="HE" lastIdx="16" clrIdx="0">
    <p:extLst>
      <p:ext uri="{19B8F6BF-5375-455C-9EA6-DF929625EA0E}">
        <p15:presenceInfo xmlns:p15="http://schemas.microsoft.com/office/powerpoint/2012/main" userId="S-1-5-21-1085031214-2000478354-839522115-827234" providerId="AD"/>
      </p:ext>
    </p:extLst>
  </p:cmAuthor>
  <p:cmAuthor id="2" name="Reddish, Chloe" initials="RC" lastIdx="10" clrIdx="1">
    <p:extLst>
      <p:ext uri="{19B8F6BF-5375-455C-9EA6-DF929625EA0E}">
        <p15:presenceInfo xmlns:p15="http://schemas.microsoft.com/office/powerpoint/2012/main" userId="S::chloe.reddish@pearson.com::1ad44cf6-398b-444f-89c9-e31519844ecb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A1D500"/>
    <a:srgbClr val="BADE82"/>
    <a:srgbClr val="A9E2D5"/>
    <a:srgbClr val="B6F5E7"/>
    <a:srgbClr val="74DDCD"/>
    <a:srgbClr val="C6D59F"/>
    <a:srgbClr val="C0D5A2"/>
    <a:srgbClr val="B7D5A1"/>
    <a:srgbClr val="C1D4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224" autoAdjust="0"/>
    <p:restoredTop sz="79198" autoAdjust="0"/>
  </p:normalViewPr>
  <p:slideViewPr>
    <p:cSldViewPr snapToGrid="0" snapToObjects="1">
      <p:cViewPr varScale="1">
        <p:scale>
          <a:sx n="58" d="100"/>
          <a:sy n="58" d="100"/>
        </p:scale>
        <p:origin x="1110" y="66"/>
      </p:cViewPr>
      <p:guideLst>
        <p:guide orient="horz" pos="2160"/>
        <p:guide pos="2880"/>
      </p:guideLst>
    </p:cSldViewPr>
  </p:slideViewPr>
  <p:notesTextViewPr>
    <p:cViewPr>
      <p:scale>
        <a:sx n="125" d="100"/>
        <a:sy n="125" d="100"/>
      </p:scale>
      <p:origin x="0" y="0"/>
    </p:cViewPr>
  </p:notesTextViewPr>
  <p:notesViewPr>
    <p:cSldViewPr snapToGrid="0" snapToObjects="1">
      <p:cViewPr varScale="1">
        <p:scale>
          <a:sx n="81" d="100"/>
          <a:sy n="81" d="100"/>
        </p:scale>
        <p:origin x="205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9D7175-86F6-194C-955E-A23FE3986615}" type="datetimeFigureOut">
              <a:rPr lang="en-US" smtClean="0"/>
              <a:t>11/10/2020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A3AE18-9C68-F34E-BC57-8F5CFC01EA9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8554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86635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71275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66844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42135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5290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8156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1922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0542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00965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4054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86432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i="1" dirty="0"/>
              <a:t>Power Maths </a:t>
            </a:r>
            <a:r>
              <a:rPr lang="en-GB" dirty="0"/>
              <a:t>is an interactive, whole-class teaching model. </a:t>
            </a:r>
          </a:p>
          <a:p>
            <a:r>
              <a:rPr lang="en-GB" dirty="0"/>
              <a:t>It encourages precise mathematical language and allows</a:t>
            </a:r>
            <a:r>
              <a:rPr lang="en-GB" baseline="0" dirty="0"/>
              <a:t> children to deepen their understanding as far as they can.</a:t>
            </a:r>
            <a:endParaRPr lang="en-GB" dirty="0"/>
          </a:p>
          <a:p>
            <a:r>
              <a:rPr lang="en-GB" dirty="0"/>
              <a:t>By working hard, all children can achieve.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1815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Builds every</a:t>
            </a:r>
            <a:r>
              <a:rPr lang="en-GB" baseline="0" dirty="0"/>
              <a:t> concept in small, progressive steps to help keep the whole class together. </a:t>
            </a:r>
          </a:p>
          <a:p>
            <a:r>
              <a:rPr lang="en-GB" baseline="0" dirty="0"/>
              <a:t>Helps children problem-solve by building on prior learning to help them see connections and patterns. </a:t>
            </a:r>
          </a:p>
          <a:p>
            <a:r>
              <a:rPr lang="en-GB" baseline="0" dirty="0"/>
              <a:t>Teachers can check understanding throughout the lesson to ensure all children are keeping up.</a:t>
            </a:r>
            <a:endParaRPr lang="en-GB" dirty="0"/>
          </a:p>
          <a:p>
            <a:r>
              <a:rPr lang="en-GB" i="1" dirty="0"/>
              <a:t>Power</a:t>
            </a:r>
            <a:r>
              <a:rPr lang="en-GB" i="1" baseline="0" dirty="0"/>
              <a:t> Maths </a:t>
            </a:r>
            <a:r>
              <a:rPr lang="en-GB" baseline="0" dirty="0"/>
              <a:t>aims to spark curiosity and encourages rich mathematical talk.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3802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</a:t>
            </a:r>
            <a:r>
              <a:rPr lang="en-GB" baseline="0" dirty="0"/>
              <a:t> growth mindset approach encourages children to see mistakes as learning opportunities. It promotes hard work and practice, and discourages the idea that some people ‘can’t do maths’.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19232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rgbClr val="FFFFFF"/>
                </a:solidFill>
              </a:rPr>
              <a:t>The growth mindset characters</a:t>
            </a:r>
            <a:r>
              <a:rPr lang="en-GB" sz="1200" baseline="0" dirty="0">
                <a:solidFill>
                  <a:srgbClr val="FFFFFF"/>
                </a:solidFill>
              </a:rPr>
              <a:t> help b</a:t>
            </a:r>
            <a:r>
              <a:rPr lang="en-GB" sz="1200" dirty="0">
                <a:solidFill>
                  <a:srgbClr val="FFFFFF"/>
                </a:solidFill>
              </a:rPr>
              <a:t>uild mathematical confidence so every child can reach their potential.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rgbClr val="FFFFFF"/>
                </a:solidFill>
              </a:rPr>
              <a:t>They are allies for</a:t>
            </a:r>
            <a:r>
              <a:rPr lang="en-GB" sz="1200" baseline="0" dirty="0">
                <a:solidFill>
                  <a:srgbClr val="FFFFFF"/>
                </a:solidFill>
              </a:rPr>
              <a:t> our children and are all hard-working, enthusiastic and unafraid of making mistakes!</a:t>
            </a:r>
            <a:endParaRPr lang="en-GB" sz="1200" dirty="0">
              <a:solidFill>
                <a:srgbClr val="FFFFFF"/>
              </a:solidFill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A3AE18-9C68-F34E-BC57-8F5CFC01EA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768485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rgbClr val="FFFFFF"/>
                </a:solidFill>
              </a:rPr>
              <a:t>A consistent structure for delivering a whole-class mastery approach in which no child is left behind. Each lesson</a:t>
            </a:r>
            <a:r>
              <a:rPr lang="en-GB" sz="1200" baseline="0" dirty="0">
                <a:solidFill>
                  <a:srgbClr val="FFFFFF"/>
                </a:solidFill>
              </a:rPr>
              <a:t> follows the same </a:t>
            </a:r>
            <a:r>
              <a:rPr lang="en-GB" sz="1200" baseline="0" dirty="0" smtClean="0">
                <a:solidFill>
                  <a:srgbClr val="FFFFFF"/>
                </a:solidFill>
              </a:rPr>
              <a:t>format. Same-day </a:t>
            </a:r>
            <a:r>
              <a:rPr lang="en-GB" sz="1200" baseline="0" dirty="0">
                <a:solidFill>
                  <a:srgbClr val="FFFFFF"/>
                </a:solidFill>
              </a:rPr>
              <a:t>interventions help us keep the class progressing together, so Power Maths provides plenty of support throughout the journey. </a:t>
            </a:r>
            <a:endParaRPr lang="en-GB" sz="1200" dirty="0">
              <a:solidFill>
                <a:srgbClr val="FFFFFF"/>
              </a:solidFill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58206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In Discover, appealing real-life scenarios stimulate curiosity, helping children to identify the maths problem and discover patterns and relationships for themselves.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The concept is introduced logically using a Concrete-Pictorial-Abstract approach to help children to make connections and grasp concepts.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Here in Share part a), children are shown the pictorial representation of place value counters alongside the more abstract method of short division. The</a:t>
            </a:r>
            <a:r>
              <a:rPr lang="en-GB" i="1" dirty="0"/>
              <a:t> Power Maths </a:t>
            </a:r>
            <a:r>
              <a:rPr lang="en-GB" i="0" dirty="0"/>
              <a:t>characters provide support and help children to develop a growth mindset by encouraging them to think, reason and reflect. 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79163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 Think together, the scaffolding is gradually reduced as children become more familiar with the mathematical concept. We encourage children to talk together to explain</a:t>
            </a:r>
            <a:r>
              <a:rPr lang="en-GB" baseline="0" dirty="0"/>
              <a:t> how they solve the problems. </a:t>
            </a:r>
            <a:endParaRPr lang="en-GB" dirty="0"/>
          </a:p>
          <a:p>
            <a:endParaRPr lang="en-GB" dirty="0"/>
          </a:p>
          <a:p>
            <a:r>
              <a:rPr lang="en-GB" dirty="0"/>
              <a:t>Throughout, maths</a:t>
            </a:r>
            <a:r>
              <a:rPr lang="en-GB" baseline="0" dirty="0"/>
              <a:t> language is used consistently to encourage all children to use the correct terms and feel comfortable with them.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7148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is continued in the Practice Books, where each question varies one small element to move children on in their thinking.  </a:t>
            </a:r>
          </a:p>
          <a:p>
            <a:r>
              <a:rPr lang="en-GB" dirty="0"/>
              <a:t>Children complete intelligent practice</a:t>
            </a:r>
            <a:r>
              <a:rPr lang="en-GB" baseline="0" dirty="0"/>
              <a:t> independently, ending in a Reflect section where children reveal the depth of their understanding before moving on. 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05024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11/10/2020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45157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11/10/2020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5877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11/10/2020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59118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11/10/2020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87209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11/10/2020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89911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11/10/2020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33293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11/10/2020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98761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11/10/2020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35443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11/10/2020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98913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11/10/2020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2679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11/10/2020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314643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11/10/2020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50654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11/10/2020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259538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11/10/2020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65724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11/10/2020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11333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11/10/2020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53445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11/10/2020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518481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11/10/2020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894536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11/10/2020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40436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11/10/2020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268481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11/10/2020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63561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11/10/2020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716709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11/10/2020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851521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11/10/2020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444074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11/10/2020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233137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11/10/2020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272326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11/10/2020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49302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BDD6F4-2875-1C43-8AA6-882032634B8A}" type="datetimeFigureOut">
              <a:rPr lang="en-US" smtClean="0"/>
              <a:t>11/10/2020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9BCD6EC-A639-774F-B63B-88B81D5E51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8299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BDD6F4-2875-1C43-8AA6-882032634B8A}" type="datetimeFigureOut">
              <a:rPr lang="en-US" smtClean="0"/>
              <a:t>11/10/2020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BCD6EC-A639-774F-B63B-88B81D5E51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0271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32.png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3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tif"/><Relationship Id="rId3" Type="http://schemas.openxmlformats.org/officeDocument/2006/relationships/image" Target="../media/image39.png"/><Relationship Id="rId7" Type="http://schemas.openxmlformats.org/officeDocument/2006/relationships/image" Target="../media/image43.ti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42.tif"/><Relationship Id="rId5" Type="http://schemas.openxmlformats.org/officeDocument/2006/relationships/image" Target="../media/image41.png"/><Relationship Id="rId10" Type="http://schemas.openxmlformats.org/officeDocument/2006/relationships/image" Target="../media/image46.tif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0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32.png"/><Relationship Id="rId7" Type="http://schemas.openxmlformats.org/officeDocument/2006/relationships/image" Target="../media/image5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49.png"/><Relationship Id="rId11" Type="http://schemas.openxmlformats.org/officeDocument/2006/relationships/image" Target="../media/image54.png"/><Relationship Id="rId5" Type="http://schemas.openxmlformats.org/officeDocument/2006/relationships/image" Target="../media/image48.png"/><Relationship Id="rId10" Type="http://schemas.openxmlformats.org/officeDocument/2006/relationships/image" Target="../media/image53.png"/><Relationship Id="rId4" Type="http://schemas.openxmlformats.org/officeDocument/2006/relationships/image" Target="../media/image33.png"/><Relationship Id="rId9" Type="http://schemas.openxmlformats.org/officeDocument/2006/relationships/image" Target="../media/image5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57.png"/><Relationship Id="rId5" Type="http://schemas.openxmlformats.org/officeDocument/2006/relationships/image" Target="../media/image32.png"/><Relationship Id="rId4" Type="http://schemas.openxmlformats.org/officeDocument/2006/relationships/image" Target="../media/image3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58.png"/><Relationship Id="rId4" Type="http://schemas.openxmlformats.org/officeDocument/2006/relationships/image" Target="../media/image3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60.emf"/><Relationship Id="rId5" Type="http://schemas.openxmlformats.org/officeDocument/2006/relationships/image" Target="../media/image59.emf"/><Relationship Id="rId4" Type="http://schemas.openxmlformats.org/officeDocument/2006/relationships/image" Target="../media/image33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everychildcounts.edgehill.ac.uk/mathematics/successarithmetic/" TargetMode="External"/><Relationship Id="rId2" Type="http://schemas.openxmlformats.org/officeDocument/2006/relationships/hyperlink" Target="https://everychildcounts.edgehill.ac.uk/mathematics/1stclassnumber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123learning.co.uk/maths-support-book-power-of-2/" TargetMode="External"/><Relationship Id="rId4" Type="http://schemas.openxmlformats.org/officeDocument/2006/relationships/hyperlink" Target="https://www.123learning.co.uk/maths-support-book-plus-1/" TargetMode="Externa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tem.org.uk/news-and-views/opinions/how-does-mastery-approach-help-progress-mathematics" TargetMode="External"/><Relationship Id="rId2" Type="http://schemas.openxmlformats.org/officeDocument/2006/relationships/hyperlink" Target="https://www.ncetm.org.uk/teaching-for-mastery/mastery-explained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899" y="331875"/>
            <a:ext cx="8232717" cy="1114539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Welcome to the Maths Parent Forum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230285"/>
            <a:ext cx="7886700" cy="4946678"/>
          </a:xfrm>
        </p:spPr>
        <p:txBody>
          <a:bodyPr/>
          <a:lstStyle/>
          <a:p>
            <a:pPr marL="0" indent="0">
              <a:buNone/>
            </a:pPr>
            <a:r>
              <a:rPr lang="en-GB" sz="2800" b="1" dirty="0">
                <a:solidFill>
                  <a:schemeClr val="accent2">
                    <a:lumMod val="75000"/>
                  </a:schemeClr>
                </a:solidFill>
              </a:rPr>
              <a:t>Have a </a:t>
            </a:r>
            <a:r>
              <a:rPr lang="en-GB" sz="2800" b="1" dirty="0" smtClean="0">
                <a:solidFill>
                  <a:schemeClr val="accent2">
                    <a:lumMod val="75000"/>
                  </a:schemeClr>
                </a:solidFill>
              </a:rPr>
              <a:t>go:</a:t>
            </a:r>
          </a:p>
          <a:p>
            <a:pPr marL="0" indent="0">
              <a:buNone/>
            </a:pPr>
            <a:r>
              <a:rPr lang="en-GB" sz="2800" b="1" dirty="0" smtClean="0">
                <a:solidFill>
                  <a:schemeClr val="accent2">
                    <a:lumMod val="75000"/>
                  </a:schemeClr>
                </a:solidFill>
              </a:rPr>
              <a:t>Use </a:t>
            </a:r>
            <a:r>
              <a:rPr lang="en-GB" sz="2800" b="1" dirty="0">
                <a:solidFill>
                  <a:schemeClr val="accent2">
                    <a:lumMod val="75000"/>
                  </a:schemeClr>
                </a:solidFill>
              </a:rPr>
              <a:t>2 straight lines to split the clock </a:t>
            </a:r>
            <a:r>
              <a:rPr lang="en-GB" sz="2800" b="1" dirty="0" smtClean="0">
                <a:solidFill>
                  <a:schemeClr val="accent2">
                    <a:lumMod val="75000"/>
                  </a:schemeClr>
                </a:solidFill>
              </a:rPr>
              <a:t>face so that each part totals 26.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026" name="Picture 2" descr="https://nrich.maths.org/content/id/12831/clock%20fac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8371" y="2930149"/>
            <a:ext cx="2771775" cy="2781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412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03972" y="450376"/>
            <a:ext cx="65625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>
                <a:solidFill>
                  <a:srgbClr val="A1D500"/>
                </a:solidFill>
              </a:rPr>
              <a:t>A mastery approach to maths</a:t>
            </a:r>
            <a:endParaRPr lang="en-GB" sz="3600" b="1" i="1" dirty="0">
              <a:solidFill>
                <a:srgbClr val="A1D5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36728" y="1429789"/>
            <a:ext cx="734398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The </a:t>
            </a:r>
            <a:r>
              <a:rPr lang="en-GB" sz="2000" b="1" dirty="0" smtClean="0">
                <a:solidFill>
                  <a:schemeClr val="accent2">
                    <a:lumMod val="75000"/>
                  </a:schemeClr>
                </a:solidFill>
              </a:rPr>
              <a:t>mastery</a:t>
            </a:r>
            <a:r>
              <a:rPr lang="en-GB" sz="2000" dirty="0" smtClean="0"/>
              <a:t> approach to mathematics was introduced in 2015 when changes were made to the National Curriculum.</a:t>
            </a:r>
          </a:p>
          <a:p>
            <a:endParaRPr lang="en-GB" sz="2000" dirty="0" smtClean="0"/>
          </a:p>
          <a:p>
            <a:r>
              <a:rPr lang="en-GB" sz="2000" dirty="0" smtClean="0"/>
              <a:t>To enable us to develop and embed a consistent mastery approach to teaching  we joined the Midlands </a:t>
            </a:r>
            <a:r>
              <a:rPr lang="en-GB" sz="2000" dirty="0" smtClean="0">
                <a:solidFill>
                  <a:schemeClr val="accent2">
                    <a:lumMod val="75000"/>
                  </a:schemeClr>
                </a:solidFill>
              </a:rPr>
              <a:t>Maths Hub </a:t>
            </a:r>
            <a:r>
              <a:rPr lang="en-GB" sz="2000" dirty="0" smtClean="0"/>
              <a:t>in 2019</a:t>
            </a:r>
          </a:p>
          <a:p>
            <a:endParaRPr lang="en-GB" sz="2000" dirty="0" smtClean="0"/>
          </a:p>
          <a:p>
            <a:r>
              <a:rPr lang="en-GB" sz="2000" dirty="0" smtClean="0"/>
              <a:t>The Maths Hub Programme</a:t>
            </a:r>
            <a:r>
              <a:rPr lang="en-GB" sz="2000" dirty="0"/>
              <a:t> </a:t>
            </a:r>
            <a:r>
              <a:rPr lang="en-GB" sz="2000" dirty="0" smtClean="0"/>
              <a:t>is co-ordinated by the National Centre for Excellence in the Teaching of Mathematics </a:t>
            </a:r>
            <a:r>
              <a:rPr lang="en-GB" sz="2000" b="1" dirty="0" smtClean="0">
                <a:solidFill>
                  <a:schemeClr val="accent2">
                    <a:lumMod val="75000"/>
                  </a:schemeClr>
                </a:solidFill>
              </a:rPr>
              <a:t>(NCETM)</a:t>
            </a:r>
          </a:p>
          <a:p>
            <a:r>
              <a:rPr lang="en-GB" sz="2000" dirty="0" smtClean="0"/>
              <a:t>We are now entering the second year of a three year mastery programme. </a:t>
            </a:r>
          </a:p>
          <a:p>
            <a:r>
              <a:rPr lang="en-GB" sz="2000" dirty="0" smtClean="0"/>
              <a:t>Year 1 – Introducing a mastery approach</a:t>
            </a:r>
          </a:p>
          <a:p>
            <a:r>
              <a:rPr lang="en-GB" sz="2000" dirty="0" smtClean="0"/>
              <a:t>Year 2 – Developing a  mastery approach</a:t>
            </a:r>
          </a:p>
          <a:p>
            <a:r>
              <a:rPr lang="en-GB" sz="2000" dirty="0" smtClean="0"/>
              <a:t>Year 3 – Embedding a mastery approach. 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340120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A1D500"/>
                </a:solidFill>
              </a:rPr>
              <a:t>What is mastery?</a:t>
            </a:r>
            <a:endParaRPr lang="en-GB" sz="3600" b="1" i="1" dirty="0">
              <a:solidFill>
                <a:srgbClr val="A1D500"/>
              </a:solidFill>
            </a:endParaRPr>
          </a:p>
        </p:txBody>
      </p:sp>
      <p:pic>
        <p:nvPicPr>
          <p:cNvPr id="4" name="Picture 2" descr="https://www.ncetm.org.uk/media/prhgr44l/five_big_ideas_diagram_small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007" y="1096707"/>
            <a:ext cx="7680224" cy="5437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4048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s://cdn.images.fecom-media.com/PC516206_J26723-HOP-MTH-P01.jpg?width=10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4905" y="1167654"/>
            <a:ext cx="2269742" cy="2269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Buy Multi Coloured Base Ten Class Set 184pc | Base 10 Equipment | TT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0614" y="814009"/>
            <a:ext cx="2623386" cy="2623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86666" y="155139"/>
            <a:ext cx="68285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A1D500"/>
                </a:solidFill>
              </a:rPr>
              <a:t>Representations and Structures</a:t>
            </a:r>
          </a:p>
          <a:p>
            <a:r>
              <a:rPr lang="en-GB" sz="2000" b="1" i="1" dirty="0" smtClean="0">
                <a:solidFill>
                  <a:schemeClr val="accent2">
                    <a:lumMod val="75000"/>
                  </a:schemeClr>
                </a:solidFill>
              </a:rPr>
              <a:t>Use of manipulatives to support learning</a:t>
            </a:r>
            <a:endParaRPr lang="en-GB" sz="2000" b="1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3074" name="Picture 2" descr="Lesson plan. Numeracy Numicon addition. Special needs P levels | Teaching  Resource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578" y="1554480"/>
            <a:ext cx="2429301" cy="1821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Numicon Cuisenaire Rods (Small Set) pk 126 – Springboard Supplie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578" y="3921949"/>
            <a:ext cx="2177850" cy="217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main product photo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1981" y="3801029"/>
            <a:ext cx="2895649" cy="2068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Counters | Education &amp; Learning | Products | YPO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9776" y="4532926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Place Value Counters Pk300 | Place values, Teaching, Math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3454" y="3437396"/>
            <a:ext cx="2222035" cy="1803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36728" y="3574473"/>
            <a:ext cx="14419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Numicon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3669287" y="2923605"/>
            <a:ext cx="18620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Bead strings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6799811" y="3376456"/>
            <a:ext cx="1796438" cy="382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Diennes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288578" y="6099799"/>
            <a:ext cx="2177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</a:t>
            </a:r>
            <a:r>
              <a:rPr lang="en-GB" dirty="0" smtClean="0"/>
              <a:t>uisenaire </a:t>
            </a:r>
            <a:r>
              <a:rPr lang="en-GB" dirty="0"/>
              <a:t>rods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73454" y="5453149"/>
            <a:ext cx="17645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Place Value Counters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7265324" y="6099480"/>
            <a:ext cx="16791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Interlocking Cubes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662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36728" y="250870"/>
            <a:ext cx="778768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A1D500"/>
                </a:solidFill>
              </a:rPr>
              <a:t>Representations and Structures</a:t>
            </a:r>
          </a:p>
          <a:p>
            <a:r>
              <a:rPr lang="en-GB" sz="2000" b="1" i="1" dirty="0">
                <a:solidFill>
                  <a:schemeClr val="accent2">
                    <a:lumMod val="75000"/>
                  </a:schemeClr>
                </a:solidFill>
              </a:rPr>
              <a:t>Use of visual images to support learning and make connections.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729" y="1625179"/>
            <a:ext cx="3287374" cy="315121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3189" y="4473843"/>
            <a:ext cx="3291222" cy="153080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04850" y="4758728"/>
            <a:ext cx="24062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accent2">
                    <a:lumMod val="75000"/>
                  </a:schemeClr>
                </a:solidFill>
              </a:rPr>
              <a:t>Place Value Grid</a:t>
            </a:r>
            <a:endParaRPr lang="en-GB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56129" y="3708358"/>
            <a:ext cx="17456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accent2">
                    <a:lumMod val="75000"/>
                  </a:schemeClr>
                </a:solidFill>
              </a:rPr>
              <a:t>Tens Frame</a:t>
            </a:r>
            <a:endParaRPr lang="en-GB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68819" y="1208548"/>
            <a:ext cx="2909454" cy="291530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625476" y="1315370"/>
            <a:ext cx="19372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accent2">
                    <a:lumMod val="75000"/>
                  </a:schemeClr>
                </a:solidFill>
              </a:rPr>
              <a:t>Number Square</a:t>
            </a:r>
            <a:endParaRPr lang="en-GB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44" y="6067841"/>
            <a:ext cx="9141056" cy="58681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273918" y="5652922"/>
            <a:ext cx="2054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accent2">
                    <a:lumMod val="75000"/>
                  </a:schemeClr>
                </a:solidFill>
              </a:rPr>
              <a:t>Number Line</a:t>
            </a:r>
            <a:endParaRPr lang="en-GB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3489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36232" y="450376"/>
            <a:ext cx="7277483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A1D500"/>
                </a:solidFill>
              </a:rPr>
              <a:t>Representations and Structures</a:t>
            </a:r>
          </a:p>
          <a:p>
            <a:r>
              <a:rPr lang="en-GB" sz="2000" b="1" i="1" dirty="0">
                <a:solidFill>
                  <a:schemeClr val="accent2">
                    <a:lumMod val="75000"/>
                  </a:schemeClr>
                </a:solidFill>
              </a:rPr>
              <a:t>Use of </a:t>
            </a:r>
            <a:r>
              <a:rPr lang="en-GB" sz="2000" b="1" i="1" dirty="0" smtClean="0">
                <a:solidFill>
                  <a:schemeClr val="accent2">
                    <a:lumMod val="75000"/>
                  </a:schemeClr>
                </a:solidFill>
              </a:rPr>
              <a:t>visual images </a:t>
            </a:r>
            <a:r>
              <a:rPr lang="en-GB" sz="2000" b="1" i="1" dirty="0">
                <a:solidFill>
                  <a:schemeClr val="accent2">
                    <a:lumMod val="75000"/>
                  </a:schemeClr>
                </a:solidFill>
              </a:rPr>
              <a:t>to support </a:t>
            </a:r>
            <a:r>
              <a:rPr lang="en-GB" sz="2000" b="1" i="1" dirty="0" smtClean="0">
                <a:solidFill>
                  <a:schemeClr val="accent2">
                    <a:lumMod val="75000"/>
                  </a:schemeClr>
                </a:solidFill>
              </a:rPr>
              <a:t>learning and make connections.</a:t>
            </a:r>
            <a:endParaRPr lang="en-GB" sz="2000" b="1" i="1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536" y="2389368"/>
            <a:ext cx="6372225" cy="14287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78159" y="3818118"/>
            <a:ext cx="2418484" cy="266695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80982" y="1862051"/>
            <a:ext cx="2378679" cy="495849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6232" y="4328360"/>
            <a:ext cx="1695450" cy="192405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36232" y="6281663"/>
            <a:ext cx="1558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accent2">
                    <a:lumMod val="75000"/>
                  </a:schemeClr>
                </a:solidFill>
              </a:rPr>
              <a:t>Array</a:t>
            </a:r>
            <a:endParaRPr lang="en-GB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36232" y="2094807"/>
            <a:ext cx="18243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accent2">
                    <a:lumMod val="75000"/>
                  </a:schemeClr>
                </a:solidFill>
              </a:rPr>
              <a:t>Bar Model</a:t>
            </a:r>
            <a:endParaRPr lang="en-GB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34539" y="6422592"/>
            <a:ext cx="26933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accent2">
                    <a:lumMod val="75000"/>
                  </a:schemeClr>
                </a:solidFill>
              </a:rPr>
              <a:t>Part Whole Model</a:t>
            </a:r>
            <a:endParaRPr lang="en-GB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5170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85615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i="1" dirty="0" smtClean="0">
                <a:solidFill>
                  <a:srgbClr val="A1D500"/>
                </a:solidFill>
              </a:rPr>
              <a:t>Conceptual Variation</a:t>
            </a:r>
            <a:endParaRPr lang="en-GB" sz="3600" b="1" i="1" dirty="0">
              <a:solidFill>
                <a:srgbClr val="A1D5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16050" t="25593" r="16985" b="11408"/>
          <a:stretch/>
        </p:blipFill>
        <p:spPr>
          <a:xfrm>
            <a:off x="215516" y="1330036"/>
            <a:ext cx="7831204" cy="5123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635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>
                <a:solidFill>
                  <a:srgbClr val="A1D500"/>
                </a:solidFill>
              </a:rPr>
              <a:t>Conceptual Variation</a:t>
            </a:r>
            <a:endParaRPr lang="en-GB" sz="3600" b="1" i="1" dirty="0">
              <a:solidFill>
                <a:srgbClr val="A1D5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6280" t="16532" r="8492" b="14563"/>
          <a:stretch/>
        </p:blipFill>
        <p:spPr>
          <a:xfrm>
            <a:off x="192341" y="1529542"/>
            <a:ext cx="8660277" cy="4788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878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69731" y="566754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>
                <a:solidFill>
                  <a:srgbClr val="A1D500"/>
                </a:solidFill>
              </a:rPr>
              <a:t>Conceptual Variation</a:t>
            </a:r>
            <a:endParaRPr lang="en-GB" sz="3600" b="1" i="1" dirty="0">
              <a:solidFill>
                <a:srgbClr val="A1D5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69731" y="1476541"/>
            <a:ext cx="707797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chemeClr val="accent2">
                    <a:lumMod val="75000"/>
                  </a:schemeClr>
                </a:solidFill>
              </a:rPr>
              <a:t>Examples and ‘non-examples’</a:t>
            </a:r>
          </a:p>
          <a:p>
            <a:pPr marL="0" lvl="1" indent="0">
              <a:buNone/>
            </a:pPr>
            <a:r>
              <a:rPr lang="en-GB" sz="2400" b="1" i="1" dirty="0">
                <a:solidFill>
                  <a:schemeClr val="accent2">
                    <a:lumMod val="75000"/>
                  </a:schemeClr>
                </a:solidFill>
              </a:rPr>
              <a:t>…what is the same and what is different…?</a:t>
            </a:r>
          </a:p>
        </p:txBody>
      </p:sp>
      <p:sp>
        <p:nvSpPr>
          <p:cNvPr id="5" name="Right Triangle 4"/>
          <p:cNvSpPr/>
          <p:nvPr/>
        </p:nvSpPr>
        <p:spPr>
          <a:xfrm rot="8139074">
            <a:off x="2616281" y="3237849"/>
            <a:ext cx="1191652" cy="2100970"/>
          </a:xfrm>
          <a:prstGeom prst="rt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ight Triangle 5"/>
          <p:cNvSpPr/>
          <p:nvPr/>
        </p:nvSpPr>
        <p:spPr>
          <a:xfrm>
            <a:off x="899591" y="3055147"/>
            <a:ext cx="1311593" cy="1417100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ight Triangle 6"/>
          <p:cNvSpPr/>
          <p:nvPr/>
        </p:nvSpPr>
        <p:spPr>
          <a:xfrm>
            <a:off x="5141731" y="3055147"/>
            <a:ext cx="1197460" cy="1567890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517102" y="3004855"/>
            <a:ext cx="1618182" cy="1618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711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>
                <a:solidFill>
                  <a:srgbClr val="A1D500"/>
                </a:solidFill>
              </a:rPr>
              <a:t>Conceptual Variation</a:t>
            </a:r>
            <a:endParaRPr lang="en-GB" sz="3600" b="1" i="1" dirty="0">
              <a:solidFill>
                <a:srgbClr val="A1D500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727" y="1264342"/>
            <a:ext cx="1895763" cy="75830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9109" y="1153824"/>
            <a:ext cx="1846278" cy="141889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32005" y="1153824"/>
            <a:ext cx="1997232" cy="99861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1943" y="2277447"/>
            <a:ext cx="2044594" cy="104764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7"/>
          <a:srcRect l="44828" t="25219" r="15324" b="26547"/>
          <a:stretch/>
        </p:blipFill>
        <p:spPr>
          <a:xfrm>
            <a:off x="235044" y="3629626"/>
            <a:ext cx="4320331" cy="2940225"/>
          </a:xfrm>
          <a:prstGeom prst="rect">
            <a:avLst/>
          </a:prstGeom>
        </p:spPr>
      </p:pic>
      <p:pic>
        <p:nvPicPr>
          <p:cNvPr id="26" name="Picture 2" descr="Screen Shot 2018-04-09 at 5.00.07 PM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5387" y="3629626"/>
            <a:ext cx="1384505" cy="1384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Oval 27"/>
          <p:cNvSpPr/>
          <p:nvPr/>
        </p:nvSpPr>
        <p:spPr>
          <a:xfrm>
            <a:off x="5272839" y="5794235"/>
            <a:ext cx="288032" cy="310090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5687989" y="5797018"/>
            <a:ext cx="288032" cy="310090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6134319" y="5799801"/>
            <a:ext cx="288032" cy="310090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6589019" y="5799801"/>
            <a:ext cx="288032" cy="310090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5114559" y="5603154"/>
            <a:ext cx="574811" cy="692252"/>
          </a:xfrm>
          <a:prstGeom prst="ellipse">
            <a:avLst/>
          </a:prstGeom>
          <a:noFill/>
          <a:ln w="28575">
            <a:solidFill>
              <a:srgbClr val="A1D5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5303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0844" y="364737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>
                <a:solidFill>
                  <a:srgbClr val="A1D500"/>
                </a:solidFill>
              </a:rPr>
              <a:t>Procedural Variation</a:t>
            </a:r>
            <a:endParaRPr lang="en-GB" sz="3600" b="1" i="1" dirty="0">
              <a:solidFill>
                <a:srgbClr val="A1D50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728" y="1096707"/>
            <a:ext cx="3736261" cy="2698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44914" t="30147" r="35810" b="26518"/>
          <a:stretch/>
        </p:blipFill>
        <p:spPr>
          <a:xfrm>
            <a:off x="5304455" y="38617"/>
            <a:ext cx="2690354" cy="340044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/>
          <a:srcRect l="11042" t="31588" r="13766" b="5887"/>
          <a:stretch/>
        </p:blipFill>
        <p:spPr>
          <a:xfrm>
            <a:off x="365037" y="3610339"/>
            <a:ext cx="7401695" cy="3460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543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Episodic lesson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13" y="1280160"/>
            <a:ext cx="7680960" cy="5220393"/>
          </a:xfrm>
        </p:spPr>
        <p:txBody>
          <a:bodyPr>
            <a:normAutofit/>
          </a:bodyPr>
          <a:lstStyle/>
          <a:p>
            <a:r>
              <a:rPr lang="en-GB" sz="2400" dirty="0" smtClean="0">
                <a:solidFill>
                  <a:schemeClr val="accent2">
                    <a:lumMod val="75000"/>
                  </a:schemeClr>
                </a:solidFill>
              </a:rPr>
              <a:t>Includes all children</a:t>
            </a:r>
          </a:p>
          <a:p>
            <a:r>
              <a:rPr lang="en-GB" sz="2400" dirty="0" smtClean="0">
                <a:solidFill>
                  <a:schemeClr val="accent2">
                    <a:lumMod val="75000"/>
                  </a:schemeClr>
                </a:solidFill>
              </a:rPr>
              <a:t>Short tasks, continual assessment by teachers</a:t>
            </a:r>
            <a:endParaRPr lang="en-GB" sz="2400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en-GB" sz="2400" dirty="0">
                <a:solidFill>
                  <a:schemeClr val="accent2">
                    <a:lumMod val="75000"/>
                  </a:schemeClr>
                </a:solidFill>
              </a:rPr>
              <a:t>Mix of individual / pair /group </a:t>
            </a:r>
            <a:r>
              <a:rPr lang="en-GB" sz="2400" dirty="0" smtClean="0">
                <a:solidFill>
                  <a:schemeClr val="accent2">
                    <a:lumMod val="75000"/>
                  </a:schemeClr>
                </a:solidFill>
              </a:rPr>
              <a:t>tasks</a:t>
            </a:r>
            <a:endParaRPr lang="en-GB" sz="2400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en-GB" sz="2400" dirty="0">
                <a:solidFill>
                  <a:schemeClr val="accent2">
                    <a:lumMod val="75000"/>
                  </a:schemeClr>
                </a:solidFill>
              </a:rPr>
              <a:t>Time for </a:t>
            </a:r>
            <a:r>
              <a:rPr lang="en-GB" sz="2400" dirty="0" smtClean="0">
                <a:solidFill>
                  <a:schemeClr val="accent2">
                    <a:lumMod val="75000"/>
                  </a:schemeClr>
                </a:solidFill>
              </a:rPr>
              <a:t>discussion</a:t>
            </a:r>
          </a:p>
          <a:p>
            <a:r>
              <a:rPr lang="en-GB" sz="2400" dirty="0" smtClean="0">
                <a:solidFill>
                  <a:schemeClr val="accent2">
                    <a:lumMod val="75000"/>
                  </a:schemeClr>
                </a:solidFill>
              </a:rPr>
              <a:t>Small steps of understanding to keep class together; </a:t>
            </a:r>
            <a:r>
              <a:rPr lang="en-GB" sz="2400" smtClean="0">
                <a:solidFill>
                  <a:schemeClr val="accent2">
                    <a:lumMod val="75000"/>
                  </a:schemeClr>
                </a:solidFill>
              </a:rPr>
              <a:t>skilful questioning </a:t>
            </a:r>
            <a:r>
              <a:rPr lang="en-GB" sz="2400" dirty="0" smtClean="0">
                <a:solidFill>
                  <a:schemeClr val="accent2">
                    <a:lumMod val="75000"/>
                  </a:schemeClr>
                </a:solidFill>
              </a:rPr>
              <a:t>to extend pupils who are quick to grasp concepts.</a:t>
            </a:r>
          </a:p>
          <a:p>
            <a:r>
              <a:rPr lang="en-GB" sz="2400" dirty="0" smtClean="0">
                <a:solidFill>
                  <a:schemeClr val="accent2">
                    <a:lumMod val="75000"/>
                  </a:schemeClr>
                </a:solidFill>
              </a:rPr>
              <a:t>Support for children to keep up</a:t>
            </a:r>
          </a:p>
          <a:p>
            <a:r>
              <a:rPr lang="en-GB" sz="2400" dirty="0">
                <a:solidFill>
                  <a:schemeClr val="accent2">
                    <a:lumMod val="75000"/>
                  </a:schemeClr>
                </a:solidFill>
              </a:rPr>
              <a:t>Increasing cognitive </a:t>
            </a:r>
            <a:r>
              <a:rPr lang="en-GB" sz="2400" dirty="0" smtClean="0">
                <a:solidFill>
                  <a:schemeClr val="accent2">
                    <a:lumMod val="75000"/>
                  </a:schemeClr>
                </a:solidFill>
              </a:rPr>
              <a:t>demand</a:t>
            </a:r>
          </a:p>
          <a:p>
            <a:r>
              <a:rPr lang="en-GB" sz="2400" dirty="0" smtClean="0">
                <a:solidFill>
                  <a:schemeClr val="accent2">
                    <a:lumMod val="75000"/>
                  </a:schemeClr>
                </a:solidFill>
              </a:rPr>
              <a:t>Challenge for </a:t>
            </a:r>
            <a:r>
              <a:rPr lang="en-GB" sz="2400" u="sng" dirty="0" smtClean="0">
                <a:solidFill>
                  <a:schemeClr val="accent2">
                    <a:lumMod val="75000"/>
                  </a:schemeClr>
                </a:solidFill>
              </a:rPr>
              <a:t>all</a:t>
            </a:r>
            <a:r>
              <a:rPr lang="en-GB" sz="2400" dirty="0" smtClean="0">
                <a:solidFill>
                  <a:schemeClr val="accent2">
                    <a:lumMod val="75000"/>
                  </a:schemeClr>
                </a:solidFill>
              </a:rPr>
              <a:t> through reasoning.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90027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0058" y="6683407"/>
            <a:ext cx="381342" cy="16927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5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A0100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0D7B5D9-7823-9F41-8822-BA5AED6C49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14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6EEC3F-1987-7E40-B4C5-C8E722FBD1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54057" y="-471649"/>
            <a:ext cx="10648536" cy="752804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6575" y="-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11743" y="889844"/>
            <a:ext cx="4446357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5E247E"/>
                </a:solidFill>
              </a:rPr>
              <a:t>At the heart of</a:t>
            </a:r>
            <a:br>
              <a:rPr lang="en-GB" sz="3600" b="1" dirty="0">
                <a:solidFill>
                  <a:srgbClr val="5E247E"/>
                </a:solidFill>
              </a:rPr>
            </a:br>
            <a:r>
              <a:rPr lang="en-GB" sz="3600" b="1" i="1" dirty="0">
                <a:solidFill>
                  <a:srgbClr val="5E247E"/>
                </a:solidFill>
              </a:rPr>
              <a:t>Power Maths</a:t>
            </a:r>
            <a:r>
              <a:rPr lang="en-GB" sz="3600" b="1" dirty="0">
                <a:solidFill>
                  <a:srgbClr val="5E247E"/>
                </a:solidFill>
              </a:rPr>
              <a:t/>
            </a:r>
            <a:br>
              <a:rPr lang="en-GB" sz="3600" b="1" dirty="0">
                <a:solidFill>
                  <a:srgbClr val="5E247E"/>
                </a:solidFill>
              </a:rPr>
            </a:br>
            <a:r>
              <a:rPr lang="en-GB" sz="3600" b="1" dirty="0">
                <a:solidFill>
                  <a:srgbClr val="5E247E"/>
                </a:solidFill>
              </a:rPr>
              <a:t>is the belief that all children can achieve. </a:t>
            </a:r>
          </a:p>
          <a:p>
            <a:pPr algn="ctr"/>
            <a:r>
              <a:rPr lang="en-GB" sz="3600" b="1" dirty="0">
                <a:solidFill>
                  <a:srgbClr val="5E247E"/>
                </a:solidFill>
              </a:rPr>
              <a:t>It’s built on an exciting growth mindset and </a:t>
            </a:r>
          </a:p>
          <a:p>
            <a:pPr algn="ctr"/>
            <a:r>
              <a:rPr lang="en-GB" sz="3600" b="1" dirty="0">
                <a:solidFill>
                  <a:srgbClr val="5E247E"/>
                </a:solidFill>
              </a:rPr>
              <a:t>problem-solving approach.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43" y="272768"/>
            <a:ext cx="2602113" cy="3697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176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Key aims of </a:t>
            </a:r>
            <a:r>
              <a:rPr lang="en-GB" sz="3600" b="1" i="1" dirty="0">
                <a:solidFill>
                  <a:srgbClr val="5E247E"/>
                </a:solidFill>
              </a:rPr>
              <a:t>Power Maths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121" y="1401640"/>
            <a:ext cx="2718816" cy="17373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7510" y="1297223"/>
            <a:ext cx="3005328" cy="266395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828" y="3980303"/>
            <a:ext cx="3340608" cy="207873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2918" y="4267689"/>
            <a:ext cx="3169920" cy="203606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283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Growth mindset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E80DA1D-3C03-7742-9617-AADCDB1A84BE}"/>
              </a:ext>
            </a:extLst>
          </p:cNvPr>
          <p:cNvSpPr/>
          <p:nvPr/>
        </p:nvSpPr>
        <p:spPr>
          <a:xfrm>
            <a:off x="1322442" y="1738424"/>
            <a:ext cx="2683874" cy="352927"/>
          </a:xfrm>
          <a:prstGeom prst="rect">
            <a:avLst/>
          </a:prstGeom>
          <a:solidFill>
            <a:srgbClr val="7C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n w="0"/>
                <a:solidFill>
                  <a:schemeClr val="tx1"/>
                </a:solidFill>
              </a:rPr>
              <a:t>Fixed mindset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B65ED68-3B69-D448-9C98-64AD199B202D}"/>
              </a:ext>
            </a:extLst>
          </p:cNvPr>
          <p:cNvSpPr/>
          <p:nvPr/>
        </p:nvSpPr>
        <p:spPr>
          <a:xfrm>
            <a:off x="4254968" y="1738424"/>
            <a:ext cx="2683874" cy="352927"/>
          </a:xfrm>
          <a:prstGeom prst="rect">
            <a:avLst/>
          </a:prstGeom>
          <a:solidFill>
            <a:srgbClr val="A1D5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n w="0"/>
                <a:solidFill>
                  <a:schemeClr val="tx1"/>
                </a:solidFill>
              </a:rPr>
              <a:t>Growth mindset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8D3DE65-42CE-BB4D-A2D3-CB099D479EB3}"/>
              </a:ext>
            </a:extLst>
          </p:cNvPr>
          <p:cNvGrpSpPr/>
          <p:nvPr/>
        </p:nvGrpSpPr>
        <p:grpSpPr>
          <a:xfrm>
            <a:off x="1322442" y="2312114"/>
            <a:ext cx="2683874" cy="750557"/>
            <a:chOff x="-1424070" y="2584326"/>
            <a:chExt cx="2683874" cy="750557"/>
          </a:xfrm>
          <a:solidFill>
            <a:srgbClr val="A9E2D5"/>
          </a:solidFill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DBFC0B12-5228-8546-8CA9-54CD940745F3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“I’m not good at maths – I’ve never been good at maths”</a:t>
              </a:r>
              <a:endParaRPr lang="en-US" sz="1200" dirty="0"/>
            </a:p>
          </p:txBody>
        </p:sp>
        <p:sp>
          <p:nvSpPr>
            <p:cNvPr id="9" name="Triangle 8">
              <a:extLst>
                <a:ext uri="{FF2B5EF4-FFF2-40B4-BE49-F238E27FC236}">
                  <a16:creationId xmlns:a16="http://schemas.microsoft.com/office/drawing/2014/main" id="{CE8266D5-F0CB-0B4B-AB5B-71E19F179F30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A82556C-6C4A-6B4D-BF67-29BF6FA702F0}"/>
              </a:ext>
            </a:extLst>
          </p:cNvPr>
          <p:cNvGrpSpPr/>
          <p:nvPr/>
        </p:nvGrpSpPr>
        <p:grpSpPr>
          <a:xfrm>
            <a:off x="1322442" y="3147432"/>
            <a:ext cx="2683874" cy="750557"/>
            <a:chOff x="-1424070" y="2584326"/>
            <a:chExt cx="2683874" cy="750557"/>
          </a:xfrm>
          <a:solidFill>
            <a:srgbClr val="A9E2D5"/>
          </a:solidFill>
        </p:grpSpPr>
        <p:sp>
          <p:nvSpPr>
            <p:cNvPr id="14" name="Rounded Rectangle 13">
              <a:extLst>
                <a:ext uri="{FF2B5EF4-FFF2-40B4-BE49-F238E27FC236}">
                  <a16:creationId xmlns:a16="http://schemas.microsoft.com/office/drawing/2014/main" id="{AD3CF8D1-DE4C-CF4A-A8CA-27F49265027E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 give up – I can’t make this any better”</a:t>
              </a:r>
              <a:endParaRPr lang="en-US" sz="1200" dirty="0"/>
            </a:p>
          </p:txBody>
        </p:sp>
        <p:sp>
          <p:nvSpPr>
            <p:cNvPr id="15" name="Triangle 14">
              <a:extLst>
                <a:ext uri="{FF2B5EF4-FFF2-40B4-BE49-F238E27FC236}">
                  <a16:creationId xmlns:a16="http://schemas.microsoft.com/office/drawing/2014/main" id="{811F617E-1E71-B345-83BA-2E85E713CF32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034A1612-F467-414C-9B11-63C53CD9D0EF}"/>
              </a:ext>
            </a:extLst>
          </p:cNvPr>
          <p:cNvGrpSpPr/>
          <p:nvPr/>
        </p:nvGrpSpPr>
        <p:grpSpPr>
          <a:xfrm>
            <a:off x="1322442" y="3981951"/>
            <a:ext cx="2683874" cy="750557"/>
            <a:chOff x="-1424070" y="2584326"/>
            <a:chExt cx="2683874" cy="750557"/>
          </a:xfrm>
          <a:solidFill>
            <a:srgbClr val="A9E2D5"/>
          </a:solidFill>
        </p:grpSpPr>
        <p:sp>
          <p:nvSpPr>
            <p:cNvPr id="17" name="Rounded Rectangle 16">
              <a:extLst>
                <a:ext uri="{FF2B5EF4-FFF2-40B4-BE49-F238E27FC236}">
                  <a16:creationId xmlns:a16="http://schemas.microsoft.com/office/drawing/2014/main" id="{8CFCA6D3-9884-F44E-B054-58C018FF16CC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“If I fail I am a failure”</a:t>
              </a:r>
              <a:endParaRPr lang="en-US" sz="1200" dirty="0"/>
            </a:p>
          </p:txBody>
        </p:sp>
        <p:sp>
          <p:nvSpPr>
            <p:cNvPr id="18" name="Triangle 17">
              <a:extLst>
                <a:ext uri="{FF2B5EF4-FFF2-40B4-BE49-F238E27FC236}">
                  <a16:creationId xmlns:a16="http://schemas.microsoft.com/office/drawing/2014/main" id="{15714536-1EC1-DE46-AAAF-2136D0E269F5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384A67FE-4BC0-AA4C-861A-ABC292765B13}"/>
              </a:ext>
            </a:extLst>
          </p:cNvPr>
          <p:cNvGrpSpPr/>
          <p:nvPr/>
        </p:nvGrpSpPr>
        <p:grpSpPr>
          <a:xfrm>
            <a:off x="1322441" y="4816471"/>
            <a:ext cx="2800671" cy="969188"/>
            <a:chOff x="-1424070" y="2584326"/>
            <a:chExt cx="2683874" cy="750557"/>
          </a:xfrm>
          <a:solidFill>
            <a:srgbClr val="A9E2D5"/>
          </a:solidFill>
        </p:grpSpPr>
        <p:sp>
          <p:nvSpPr>
            <p:cNvPr id="20" name="Rounded Rectangle 19">
              <a:extLst>
                <a:ext uri="{FF2B5EF4-FFF2-40B4-BE49-F238E27FC236}">
                  <a16:creationId xmlns:a16="http://schemas.microsoft.com/office/drawing/2014/main" id="{0B9B3E32-CDF0-9B48-8463-040BBE743A94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 can’t do this – I keep making mistakes” </a:t>
              </a:r>
              <a:endParaRPr lang="en-US" sz="1200" dirty="0"/>
            </a:p>
          </p:txBody>
        </p:sp>
        <p:sp>
          <p:nvSpPr>
            <p:cNvPr id="21" name="Triangle 20">
              <a:extLst>
                <a:ext uri="{FF2B5EF4-FFF2-40B4-BE49-F238E27FC236}">
                  <a16:creationId xmlns:a16="http://schemas.microsoft.com/office/drawing/2014/main" id="{4BB08A54-2B0A-8540-A937-0031A8476BCD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F4C8AA94-1792-7748-9D1D-FEDF2A9041DC}"/>
              </a:ext>
            </a:extLst>
          </p:cNvPr>
          <p:cNvGrpSpPr/>
          <p:nvPr/>
        </p:nvGrpSpPr>
        <p:grpSpPr>
          <a:xfrm>
            <a:off x="4254968" y="2312115"/>
            <a:ext cx="2683874" cy="750557"/>
            <a:chOff x="-1424070" y="2584326"/>
            <a:chExt cx="2683874" cy="750557"/>
          </a:xfrm>
          <a:solidFill>
            <a:srgbClr val="BADE82"/>
          </a:solidFill>
        </p:grpSpPr>
        <p:sp>
          <p:nvSpPr>
            <p:cNvPr id="23" name="Rounded Rectangle 22">
              <a:extLst>
                <a:ext uri="{FF2B5EF4-FFF2-40B4-BE49-F238E27FC236}">
                  <a16:creationId xmlns:a16="http://schemas.microsoft.com/office/drawing/2014/main" id="{B0402497-D91F-4840-9B9B-E3CAADD8DF25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“I’m finding maths hard now, but I can improve with time and effort”</a:t>
              </a:r>
              <a:endParaRPr lang="en-US" sz="1200" dirty="0"/>
            </a:p>
          </p:txBody>
        </p:sp>
        <p:sp>
          <p:nvSpPr>
            <p:cNvPr id="24" name="Triangle 23">
              <a:extLst>
                <a:ext uri="{FF2B5EF4-FFF2-40B4-BE49-F238E27FC236}">
                  <a16:creationId xmlns:a16="http://schemas.microsoft.com/office/drawing/2014/main" id="{2655A45A-BBD9-5641-A35A-71B03B9AB2EB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E851F599-E11C-0D43-A747-0F205454610B}"/>
              </a:ext>
            </a:extLst>
          </p:cNvPr>
          <p:cNvGrpSpPr/>
          <p:nvPr/>
        </p:nvGrpSpPr>
        <p:grpSpPr>
          <a:xfrm>
            <a:off x="4254968" y="3147433"/>
            <a:ext cx="2683874" cy="750557"/>
            <a:chOff x="-1424070" y="2584326"/>
            <a:chExt cx="2683874" cy="750557"/>
          </a:xfrm>
          <a:solidFill>
            <a:srgbClr val="BADE82"/>
          </a:solidFill>
        </p:grpSpPr>
        <p:sp>
          <p:nvSpPr>
            <p:cNvPr id="26" name="Rounded Rectangle 25">
              <a:extLst>
                <a:ext uri="{FF2B5EF4-FFF2-40B4-BE49-F238E27FC236}">
                  <a16:creationId xmlns:a16="http://schemas.microsoft.com/office/drawing/2014/main" id="{A5C0F07D-C63B-5F44-AFB6-D242FD4252D6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 can improve if I keep trying”</a:t>
              </a:r>
              <a:endParaRPr lang="en-US" sz="1200" dirty="0"/>
            </a:p>
          </p:txBody>
        </p:sp>
        <p:sp>
          <p:nvSpPr>
            <p:cNvPr id="27" name="Triangle 26">
              <a:extLst>
                <a:ext uri="{FF2B5EF4-FFF2-40B4-BE49-F238E27FC236}">
                  <a16:creationId xmlns:a16="http://schemas.microsoft.com/office/drawing/2014/main" id="{16E9E3EA-D3A9-5246-9430-BF7D79D902BC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E3A6488F-4A46-9649-A3F7-B23C83555C17}"/>
              </a:ext>
            </a:extLst>
          </p:cNvPr>
          <p:cNvGrpSpPr/>
          <p:nvPr/>
        </p:nvGrpSpPr>
        <p:grpSpPr>
          <a:xfrm>
            <a:off x="4254968" y="3981952"/>
            <a:ext cx="2683874" cy="750557"/>
            <a:chOff x="-1424070" y="2584326"/>
            <a:chExt cx="2683874" cy="750557"/>
          </a:xfrm>
          <a:solidFill>
            <a:srgbClr val="BADE82"/>
          </a:solidFill>
        </p:grpSpPr>
        <p:sp>
          <p:nvSpPr>
            <p:cNvPr id="29" name="Rounded Rectangle 28">
              <a:extLst>
                <a:ext uri="{FF2B5EF4-FFF2-40B4-BE49-F238E27FC236}">
                  <a16:creationId xmlns:a16="http://schemas.microsoft.com/office/drawing/2014/main" id="{F58DB369-5A7A-9849-BD2F-423B75BBBA86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“Most successful people fail along </a:t>
              </a:r>
              <a:br>
                <a:rPr lang="en-US" sz="1200" dirty="0">
                  <a:ln w="0"/>
                  <a:solidFill>
                    <a:schemeClr val="tx1"/>
                  </a:solidFill>
                </a:rPr>
              </a:br>
              <a:r>
                <a:rPr lang="en-US" sz="1200" dirty="0">
                  <a:ln w="0"/>
                  <a:solidFill>
                    <a:schemeClr val="tx1"/>
                  </a:solidFill>
                </a:rPr>
                <a:t>the way”</a:t>
              </a:r>
              <a:endParaRPr lang="en-US" sz="1200" dirty="0"/>
            </a:p>
          </p:txBody>
        </p:sp>
        <p:sp>
          <p:nvSpPr>
            <p:cNvPr id="30" name="Triangle 29">
              <a:extLst>
                <a:ext uri="{FF2B5EF4-FFF2-40B4-BE49-F238E27FC236}">
                  <a16:creationId xmlns:a16="http://schemas.microsoft.com/office/drawing/2014/main" id="{F2B9A6D3-477C-984C-B531-3C2F92577F33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E7CCED06-B93F-E348-912C-20F1EB31B1AC}"/>
              </a:ext>
            </a:extLst>
          </p:cNvPr>
          <p:cNvGrpSpPr/>
          <p:nvPr/>
        </p:nvGrpSpPr>
        <p:grpSpPr>
          <a:xfrm>
            <a:off x="4254968" y="4816471"/>
            <a:ext cx="2683874" cy="750557"/>
            <a:chOff x="-1424070" y="2584326"/>
            <a:chExt cx="2683874" cy="750557"/>
          </a:xfrm>
          <a:solidFill>
            <a:srgbClr val="BADE82"/>
          </a:solidFill>
        </p:grpSpPr>
        <p:sp>
          <p:nvSpPr>
            <p:cNvPr id="32" name="Rounded Rectangle 31">
              <a:extLst>
                <a:ext uri="{FF2B5EF4-FFF2-40B4-BE49-F238E27FC236}">
                  <a16:creationId xmlns:a16="http://schemas.microsoft.com/office/drawing/2014/main" id="{844B06D1-8310-7346-9D66-6866E4809474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“Mistakes help me learn” </a:t>
              </a:r>
              <a:endParaRPr lang="en-US" sz="1200" dirty="0"/>
            </a:p>
          </p:txBody>
        </p:sp>
        <p:sp>
          <p:nvSpPr>
            <p:cNvPr id="33" name="Triangle 32">
              <a:extLst>
                <a:ext uri="{FF2B5EF4-FFF2-40B4-BE49-F238E27FC236}">
                  <a16:creationId xmlns:a16="http://schemas.microsoft.com/office/drawing/2014/main" id="{50D618FE-C194-2B42-8FB7-0DF84B47A455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8492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oogle Shape;295;p45"/>
          <p:cNvPicPr preferRelativeResize="0"/>
          <p:nvPr/>
        </p:nvPicPr>
        <p:blipFill rotWithShape="1">
          <a:blip r:embed="rId3">
            <a:alphaModFix/>
          </a:blip>
          <a:srcRect b="1409"/>
          <a:stretch/>
        </p:blipFill>
        <p:spPr>
          <a:xfrm>
            <a:off x="4905432" y="2805223"/>
            <a:ext cx="1128733" cy="290166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274797" y="1195033"/>
            <a:ext cx="837683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700" b="1" dirty="0">
                <a:solidFill>
                  <a:srgbClr val="5E247E"/>
                </a:solidFill>
                <a:latin typeface="Calibri" panose="020F0502020204030204"/>
              </a:rPr>
              <a:t>Power Maths growth mind set characters </a:t>
            </a:r>
            <a:endParaRPr lang="en-GB" sz="2700" b="1" i="1" dirty="0">
              <a:solidFill>
                <a:srgbClr val="5E247E"/>
              </a:solidFill>
              <a:latin typeface="Calibri" panose="020F0502020204030204"/>
            </a:endParaRPr>
          </a:p>
        </p:txBody>
      </p:sp>
      <p:pic>
        <p:nvPicPr>
          <p:cNvPr id="13" name="Google Shape;297;p4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611540" y="1735922"/>
            <a:ext cx="1526195" cy="27670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298;p45"/>
          <p:cNvPicPr preferRelativeResize="0"/>
          <p:nvPr/>
        </p:nvPicPr>
        <p:blipFill rotWithShape="1">
          <a:blip r:embed="rId5">
            <a:alphaModFix/>
          </a:blip>
          <a:srcRect b="2296"/>
          <a:stretch/>
        </p:blipFill>
        <p:spPr>
          <a:xfrm>
            <a:off x="1478855" y="1713454"/>
            <a:ext cx="1007306" cy="308886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274797" y="1566320"/>
            <a:ext cx="1509419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1350" b="1" dirty="0">
                <a:solidFill>
                  <a:prstClr val="black"/>
                </a:solidFill>
                <a:latin typeface="Calibri" panose="020F0502020204030204"/>
              </a:rPr>
              <a:t>Flo</a:t>
            </a:r>
          </a:p>
          <a:p>
            <a:r>
              <a:rPr lang="en-GB" sz="1350" dirty="0">
                <a:solidFill>
                  <a:prstClr val="black"/>
                </a:solidFill>
                <a:latin typeface="Calibri" panose="020F0502020204030204"/>
              </a:rPr>
              <a:t>Flo is flexible and creative. She often with new methods to solve problems.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799272" y="4391145"/>
            <a:ext cx="1728776" cy="1546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1350" b="1" dirty="0">
                <a:solidFill>
                  <a:prstClr val="black"/>
                </a:solidFill>
                <a:latin typeface="Calibri" panose="020F0502020204030204"/>
              </a:rPr>
              <a:t>Dexter</a:t>
            </a:r>
          </a:p>
          <a:p>
            <a:r>
              <a:rPr lang="en-GB" sz="1350" dirty="0">
                <a:solidFill>
                  <a:prstClr val="black"/>
                </a:solidFill>
                <a:latin typeface="Calibri" panose="020F0502020204030204"/>
              </a:rPr>
              <a:t>Dexter is determined. When he makes a mistake he learns from it and tries again. 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0631C19C-2B09-A445-8A97-62FC8430FA3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414757">
            <a:off x="-872531" y="2569355"/>
            <a:ext cx="3400425" cy="193357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C9586E8-9D62-4241-8905-096D6EFD5B4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74376" y="1504337"/>
            <a:ext cx="3352971" cy="19335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52373" y="3450124"/>
            <a:ext cx="105837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50" dirty="0">
                <a:solidFill>
                  <a:prstClr val="black"/>
                </a:solidFill>
                <a:latin typeface="Calibri" panose="020F0502020204030204"/>
              </a:rPr>
              <a:t>Can we do it differently?</a:t>
            </a:r>
          </a:p>
        </p:txBody>
      </p:sp>
      <p:sp>
        <p:nvSpPr>
          <p:cNvPr id="10" name="TextBox 9"/>
          <p:cNvSpPr txBox="1"/>
          <p:nvPr/>
        </p:nvSpPr>
        <p:spPr>
          <a:xfrm rot="21442187">
            <a:off x="3727528" y="2447199"/>
            <a:ext cx="1388909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50" dirty="0">
                <a:solidFill>
                  <a:prstClr val="black"/>
                </a:solidFill>
                <a:latin typeface="Calibri" panose="020F0502020204030204"/>
              </a:rPr>
              <a:t>Let’s try again!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187399" y="1566320"/>
            <a:ext cx="1509419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1350" b="1" dirty="0"/>
              <a:t>Astrid</a:t>
            </a:r>
          </a:p>
          <a:p>
            <a:r>
              <a:rPr lang="en-GB" sz="1350" dirty="0"/>
              <a:t>Astrid is brave and confident. She is not afraid to make mistakes.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9C67209D-FABF-1C48-BEB1-8181FB46FC2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28902" y="2427018"/>
            <a:ext cx="3689042" cy="232227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692831" y="3395356"/>
            <a:ext cx="1650708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350" dirty="0"/>
              <a:t>I will share my ideas!</a:t>
            </a:r>
          </a:p>
        </p:txBody>
      </p:sp>
      <p:pic>
        <p:nvPicPr>
          <p:cNvPr id="19" name="Google Shape;296;p45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7672306" y="2693118"/>
            <a:ext cx="1214132" cy="3250148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6"/>
          <p:cNvSpPr/>
          <p:nvPr/>
        </p:nvSpPr>
        <p:spPr>
          <a:xfrm>
            <a:off x="7401756" y="1195033"/>
            <a:ext cx="1549951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GB" sz="1350" b="1" dirty="0"/>
              <a:t>Ash</a:t>
            </a:r>
          </a:p>
          <a:p>
            <a:r>
              <a:rPr lang="en-GB" sz="1350" dirty="0"/>
              <a:t>Ash is curious and inquisitive. He loves to explore new concepts 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6704AD76-1908-734C-87D0-2D21E6E8D5C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92737" y="3718091"/>
            <a:ext cx="3001736" cy="191769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6260925" y="4423534"/>
            <a:ext cx="1478097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350" dirty="0"/>
              <a:t>Is there a pattern?</a:t>
            </a:r>
          </a:p>
        </p:txBody>
      </p:sp>
    </p:spTree>
    <p:extLst>
      <p:ext uri="{BB962C8B-B14F-4D97-AF65-F5344CB8AC3E}">
        <p14:creationId xmlns:p14="http://schemas.microsoft.com/office/powerpoint/2010/main" val="1015642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b="1" dirty="0" smtClean="0">
                <a:solidFill>
                  <a:srgbClr val="A1D500"/>
                </a:solidFill>
              </a:rPr>
              <a:t>Solution</a:t>
            </a:r>
            <a:endParaRPr lang="en-GB" sz="4400" b="1" dirty="0">
              <a:solidFill>
                <a:srgbClr val="A1D500"/>
              </a:solidFill>
            </a:endParaRPr>
          </a:p>
        </p:txBody>
      </p:sp>
      <p:pic>
        <p:nvPicPr>
          <p:cNvPr id="2050" name="Picture 2" descr="https://nrich.maths.org/content/id/12831/clock%20face%205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0417" y="2360326"/>
            <a:ext cx="3173806" cy="2736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3674225" y="1280160"/>
            <a:ext cx="4841125" cy="4896803"/>
          </a:xfrm>
        </p:spPr>
        <p:txBody>
          <a:bodyPr/>
          <a:lstStyle/>
          <a:p>
            <a:pPr marL="0" indent="0">
              <a:buNone/>
            </a:pPr>
            <a:r>
              <a:rPr lang="en-GB" sz="2800" dirty="0" smtClean="0">
                <a:solidFill>
                  <a:srgbClr val="008000"/>
                </a:solidFill>
              </a:rPr>
              <a:t>Which growth mind set attributes did you use when solving the problem?</a:t>
            </a:r>
          </a:p>
          <a:p>
            <a:pPr marL="0" indent="0">
              <a:buNone/>
            </a:pPr>
            <a:endParaRPr lang="en-GB" sz="2800" dirty="0" smtClean="0"/>
          </a:p>
          <a:p>
            <a:r>
              <a:rPr lang="en-GB" sz="2800" b="1" dirty="0" smtClean="0"/>
              <a:t>Flexibility</a:t>
            </a:r>
          </a:p>
          <a:p>
            <a:r>
              <a:rPr lang="en-GB" sz="2800" b="1" dirty="0" smtClean="0"/>
              <a:t>Determination</a:t>
            </a:r>
          </a:p>
          <a:p>
            <a:r>
              <a:rPr lang="en-GB" sz="2800" b="1" dirty="0" smtClean="0"/>
              <a:t>Curiosity</a:t>
            </a:r>
          </a:p>
          <a:p>
            <a:pPr marL="0" indent="0">
              <a:buNone/>
            </a:pPr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7012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See the lesson structure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114" y="2910114"/>
            <a:ext cx="1554480" cy="13716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594" y="2854089"/>
            <a:ext cx="1481328" cy="146913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2922" y="2881521"/>
            <a:ext cx="1487424" cy="141427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4250" y="2860185"/>
            <a:ext cx="1481328" cy="145694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5578" y="2808369"/>
            <a:ext cx="1310640" cy="148742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571" y="4446815"/>
            <a:ext cx="7101840" cy="51816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763" y="4808717"/>
            <a:ext cx="3132283" cy="2214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421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170" y="209896"/>
            <a:ext cx="7288731" cy="5326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381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E51203E-79B8-448D-A6E0-5019CBDD63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574" y="1262029"/>
            <a:ext cx="3590980" cy="4333941"/>
          </a:xfrm>
          <a:prstGeom prst="rect">
            <a:avLst/>
          </a:prstGeom>
        </p:spPr>
      </p:pic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807CF9DF-09D0-455D-B5FA-0697B6688C44}"/>
              </a:ext>
            </a:extLst>
          </p:cNvPr>
          <p:cNvCxnSpPr>
            <a:cxnSpLocks/>
          </p:cNvCxnSpPr>
          <p:nvPr/>
        </p:nvCxnSpPr>
        <p:spPr>
          <a:xfrm flipV="1">
            <a:off x="1309306" y="3950208"/>
            <a:ext cx="934022" cy="1752750"/>
          </a:xfrm>
          <a:prstGeom prst="straightConnector1">
            <a:avLst/>
          </a:prstGeom>
          <a:ln w="127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09703" y="10202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Discover and Share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B5407FD-0C24-4146-8BCE-DCEF1B6C4693}"/>
              </a:ext>
            </a:extLst>
          </p:cNvPr>
          <p:cNvSpPr txBox="1"/>
          <p:nvPr/>
        </p:nvSpPr>
        <p:spPr>
          <a:xfrm>
            <a:off x="1816609" y="3254536"/>
            <a:ext cx="16459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827A3B6-F4C0-4B4D-BAB2-A9DCABEE98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77554" y="1180750"/>
            <a:ext cx="3757140" cy="4527512"/>
          </a:xfrm>
          <a:prstGeom prst="rect">
            <a:avLst/>
          </a:prstGeom>
        </p:spPr>
      </p:pic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893EAE2F-342D-704D-B695-273868077D62}"/>
              </a:ext>
            </a:extLst>
          </p:cNvPr>
          <p:cNvCxnSpPr>
            <a:cxnSpLocks/>
          </p:cNvCxnSpPr>
          <p:nvPr/>
        </p:nvCxnSpPr>
        <p:spPr>
          <a:xfrm flipH="1">
            <a:off x="5780889" y="1096707"/>
            <a:ext cx="282632" cy="1012508"/>
          </a:xfrm>
          <a:prstGeom prst="straightConnector1">
            <a:avLst/>
          </a:prstGeom>
          <a:ln w="127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E23DD9E7-E3D7-214E-9F06-1B02E0A0A947}"/>
              </a:ext>
            </a:extLst>
          </p:cNvPr>
          <p:cNvSpPr/>
          <p:nvPr/>
        </p:nvSpPr>
        <p:spPr>
          <a:xfrm>
            <a:off x="661299" y="5636609"/>
            <a:ext cx="1959016" cy="531496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748A0D-F425-4F98-A9A6-4129AF2928CA}"/>
              </a:ext>
            </a:extLst>
          </p:cNvPr>
          <p:cNvSpPr txBox="1"/>
          <p:nvPr/>
        </p:nvSpPr>
        <p:spPr>
          <a:xfrm>
            <a:off x="670560" y="5702958"/>
            <a:ext cx="2267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Engaging scenarios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3C4DEF4A-9225-F24C-95F2-5E31C5A9DAF2}"/>
              </a:ext>
            </a:extLst>
          </p:cNvPr>
          <p:cNvSpPr/>
          <p:nvPr/>
        </p:nvSpPr>
        <p:spPr>
          <a:xfrm>
            <a:off x="5083674" y="450374"/>
            <a:ext cx="2087743" cy="730375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8CEA594-9EDE-4649-B626-0169AF9D298F}"/>
              </a:ext>
            </a:extLst>
          </p:cNvPr>
          <p:cNvSpPr txBox="1"/>
          <p:nvPr/>
        </p:nvSpPr>
        <p:spPr>
          <a:xfrm>
            <a:off x="5166496" y="492397"/>
            <a:ext cx="2087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Concrete-Pictorial-Abstract approach</a:t>
            </a:r>
          </a:p>
        </p:txBody>
      </p:sp>
    </p:spTree>
    <p:extLst>
      <p:ext uri="{BB962C8B-B14F-4D97-AF65-F5344CB8AC3E}">
        <p14:creationId xmlns:p14="http://schemas.microsoft.com/office/powerpoint/2010/main" val="662508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842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Think together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7C5437E-7B66-491A-8860-F626666B05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6727" y="1112900"/>
            <a:ext cx="7105561" cy="4544188"/>
          </a:xfrm>
          <a:prstGeom prst="rect">
            <a:avLst/>
          </a:prstGeom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6118D4D3-AF67-C941-ACAF-85745DF9E0C9}"/>
              </a:ext>
            </a:extLst>
          </p:cNvPr>
          <p:cNvCxnSpPr>
            <a:cxnSpLocks/>
          </p:cNvCxnSpPr>
          <p:nvPr/>
        </p:nvCxnSpPr>
        <p:spPr>
          <a:xfrm flipV="1">
            <a:off x="6153462" y="5066676"/>
            <a:ext cx="779489" cy="590412"/>
          </a:xfrm>
          <a:prstGeom prst="straightConnector1">
            <a:avLst/>
          </a:prstGeom>
          <a:ln w="127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869C11F3-CCDE-394F-9C93-6542934296B2}"/>
              </a:ext>
            </a:extLst>
          </p:cNvPr>
          <p:cNvSpPr/>
          <p:nvPr/>
        </p:nvSpPr>
        <p:spPr>
          <a:xfrm>
            <a:off x="4901979" y="5395058"/>
            <a:ext cx="2098362" cy="1260575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7661775-AD04-4D1C-8985-30E792F25FB9}"/>
              </a:ext>
            </a:extLst>
          </p:cNvPr>
          <p:cNvSpPr txBox="1"/>
          <p:nvPr/>
        </p:nvSpPr>
        <p:spPr>
          <a:xfrm>
            <a:off x="4969286" y="5395058"/>
            <a:ext cx="20310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Friendly, supportive characters help children develop a growth mindset.</a:t>
            </a:r>
          </a:p>
        </p:txBody>
      </p:sp>
    </p:spTree>
    <p:extLst>
      <p:ext uri="{BB962C8B-B14F-4D97-AF65-F5344CB8AC3E}">
        <p14:creationId xmlns:p14="http://schemas.microsoft.com/office/powerpoint/2010/main" val="593591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842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Practice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4E6F18B-9CF9-864D-913B-BBD255C9D42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916" y="1112891"/>
            <a:ext cx="3783305" cy="47702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46AF715-2F75-5846-B4C3-5EA8536725F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5852" y="1104798"/>
            <a:ext cx="3792501" cy="4781849"/>
          </a:xfrm>
          <a:prstGeom prst="rect">
            <a:avLst/>
          </a:prstGeom>
        </p:spPr>
      </p:pic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D7B27F03-B811-F044-9127-EDA168861469}"/>
              </a:ext>
            </a:extLst>
          </p:cNvPr>
          <p:cNvSpPr/>
          <p:nvPr/>
        </p:nvSpPr>
        <p:spPr>
          <a:xfrm>
            <a:off x="2885288" y="189313"/>
            <a:ext cx="2661127" cy="717113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5801C2E-E2E5-4401-B2A8-410913DA1F60}"/>
              </a:ext>
            </a:extLst>
          </p:cNvPr>
          <p:cNvSpPr txBox="1"/>
          <p:nvPr/>
        </p:nvSpPr>
        <p:spPr>
          <a:xfrm>
            <a:off x="2992144" y="209328"/>
            <a:ext cx="25506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Questions are presented in a logical sequence.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462CC55A-9F57-8C42-8075-6B8DFD677460}"/>
              </a:ext>
            </a:extLst>
          </p:cNvPr>
          <p:cNvSpPr/>
          <p:nvPr/>
        </p:nvSpPr>
        <p:spPr>
          <a:xfrm>
            <a:off x="3672546" y="5814281"/>
            <a:ext cx="4241687" cy="788928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5801C2E-E2E5-4401-B2A8-410913DA1F60}"/>
              </a:ext>
            </a:extLst>
          </p:cNvPr>
          <p:cNvSpPr txBox="1"/>
          <p:nvPr/>
        </p:nvSpPr>
        <p:spPr>
          <a:xfrm>
            <a:off x="3701930" y="5888564"/>
            <a:ext cx="43064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Calculations are connected so that children think about the underlying concepts.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1043B811-8D9D-4540-936F-43FC2DE6C0ED}"/>
              </a:ext>
            </a:extLst>
          </p:cNvPr>
          <p:cNvCxnSpPr>
            <a:cxnSpLocks/>
          </p:cNvCxnSpPr>
          <p:nvPr/>
        </p:nvCxnSpPr>
        <p:spPr>
          <a:xfrm flipH="1">
            <a:off x="2710832" y="906426"/>
            <a:ext cx="631179" cy="1003294"/>
          </a:xfrm>
          <a:prstGeom prst="straightConnector1">
            <a:avLst/>
          </a:prstGeom>
          <a:ln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F31A2C8A-8D95-6742-9BA9-ED1506BFE456}"/>
              </a:ext>
            </a:extLst>
          </p:cNvPr>
          <p:cNvCxnSpPr>
            <a:cxnSpLocks/>
          </p:cNvCxnSpPr>
          <p:nvPr/>
        </p:nvCxnSpPr>
        <p:spPr>
          <a:xfrm flipH="1" flipV="1">
            <a:off x="7549869" y="3560496"/>
            <a:ext cx="110805" cy="2253786"/>
          </a:xfrm>
          <a:prstGeom prst="straightConnector1">
            <a:avLst/>
          </a:prstGeom>
          <a:ln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7349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889" y="215871"/>
            <a:ext cx="5360183" cy="6467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727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307571"/>
            <a:ext cx="6347713" cy="604058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Supporting pupils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911630"/>
            <a:ext cx="7886700" cy="5265334"/>
          </a:xfrm>
        </p:spPr>
        <p:txBody>
          <a:bodyPr>
            <a:normAutofit fontScale="92500" lnSpcReduction="20000"/>
          </a:bodyPr>
          <a:lstStyle/>
          <a:p>
            <a:r>
              <a:rPr lang="en-GB" sz="1900" b="1" dirty="0" smtClean="0">
                <a:solidFill>
                  <a:srgbClr val="008000"/>
                </a:solidFill>
              </a:rPr>
              <a:t>Same day interventions to enable pupils to keep up not catch up.</a:t>
            </a:r>
          </a:p>
          <a:p>
            <a:r>
              <a:rPr lang="en-GB" sz="1900" b="1" dirty="0" smtClean="0">
                <a:solidFill>
                  <a:srgbClr val="008000"/>
                </a:solidFill>
              </a:rPr>
              <a:t>TA led interventions</a:t>
            </a:r>
          </a:p>
          <a:p>
            <a:r>
              <a:rPr lang="en-GB" sz="1900" b="1" dirty="0" smtClean="0">
                <a:solidFill>
                  <a:srgbClr val="008000"/>
                </a:solidFill>
              </a:rPr>
              <a:t>First Class @ Number: Year 1 led by Mrs </a:t>
            </a:r>
            <a:r>
              <a:rPr lang="en-GB" sz="1900" b="1" dirty="0" err="1" smtClean="0">
                <a:solidFill>
                  <a:srgbClr val="008000"/>
                </a:solidFill>
              </a:rPr>
              <a:t>Smallman</a:t>
            </a:r>
            <a:endParaRPr lang="en-GB" sz="1900" b="1" dirty="0" smtClean="0">
              <a:solidFill>
                <a:srgbClr val="008000"/>
              </a:solidFill>
            </a:endParaRPr>
          </a:p>
          <a:p>
            <a:r>
              <a:rPr lang="en-GB" sz="1900" b="1" dirty="0">
                <a:solidFill>
                  <a:srgbClr val="008000"/>
                </a:solidFill>
              </a:rPr>
              <a:t>First Class @ </a:t>
            </a:r>
            <a:r>
              <a:rPr lang="en-GB" sz="1900" b="1" dirty="0" smtClean="0">
                <a:solidFill>
                  <a:srgbClr val="008000"/>
                </a:solidFill>
              </a:rPr>
              <a:t>Number 2: Year 2 &amp; 3 led by Mrs Whittlestone.</a:t>
            </a:r>
          </a:p>
          <a:p>
            <a:r>
              <a:rPr lang="en-GB" sz="1900" b="1" dirty="0" smtClean="0">
                <a:solidFill>
                  <a:srgbClr val="008000"/>
                </a:solidFill>
              </a:rPr>
              <a:t>Success@ Arithmetic: Years 5 &amp; 6 led by Mrs Nicholls</a:t>
            </a:r>
          </a:p>
          <a:p>
            <a:r>
              <a:rPr lang="en-GB" sz="1900" b="1" dirty="0" smtClean="0">
                <a:solidFill>
                  <a:srgbClr val="008000"/>
                </a:solidFill>
              </a:rPr>
              <a:t>‘Plus 1 and Power of 2’ – 1:1 catch up programmes.</a:t>
            </a:r>
          </a:p>
          <a:p>
            <a:r>
              <a:rPr lang="en-GB" sz="1900" b="1" dirty="0" smtClean="0">
                <a:solidFill>
                  <a:srgbClr val="008000"/>
                </a:solidFill>
              </a:rPr>
              <a:t>Find out more by clicking on the links below:</a:t>
            </a:r>
          </a:p>
          <a:p>
            <a:r>
              <a:rPr lang="en-GB" sz="1900" dirty="0">
                <a:hlinkClick r:id="rId2"/>
              </a:rPr>
              <a:t>https://everychildcounts.edgehill.ac.uk/mathematics/1stclassnumber</a:t>
            </a:r>
            <a:r>
              <a:rPr lang="en-GB" sz="1900" dirty="0" smtClean="0">
                <a:hlinkClick r:id="rId2"/>
              </a:rPr>
              <a:t>/</a:t>
            </a:r>
            <a:endParaRPr lang="en-GB" sz="1900" dirty="0" smtClean="0"/>
          </a:p>
          <a:p>
            <a:r>
              <a:rPr lang="en-GB" sz="1900" dirty="0">
                <a:hlinkClick r:id="rId3"/>
              </a:rPr>
              <a:t>https://everychildcounts.edgehill.ac.uk/mathematics/successarithmetic</a:t>
            </a:r>
            <a:r>
              <a:rPr lang="en-GB" sz="1900" dirty="0" smtClean="0">
                <a:hlinkClick r:id="rId3"/>
              </a:rPr>
              <a:t>/</a:t>
            </a:r>
            <a:endParaRPr lang="en-GB" sz="1900" dirty="0" smtClean="0"/>
          </a:p>
          <a:p>
            <a:r>
              <a:rPr lang="en-GB" sz="1900" dirty="0">
                <a:hlinkClick r:id="rId4"/>
              </a:rPr>
              <a:t>https://www.123learning.co.uk/maths-support-book-plus-1</a:t>
            </a:r>
            <a:r>
              <a:rPr lang="en-GB" sz="1900" dirty="0" smtClean="0">
                <a:hlinkClick r:id="rId4"/>
              </a:rPr>
              <a:t>/</a:t>
            </a:r>
            <a:endParaRPr lang="en-GB" sz="1900" dirty="0" smtClean="0"/>
          </a:p>
          <a:p>
            <a:r>
              <a:rPr lang="en-GB" sz="1900" dirty="0">
                <a:hlinkClick r:id="rId5"/>
              </a:rPr>
              <a:t>https://www.123learning.co.uk/maths-support-book-power-of-2</a:t>
            </a:r>
            <a:r>
              <a:rPr lang="en-GB" sz="1900" dirty="0" smtClean="0">
                <a:hlinkClick r:id="rId5"/>
              </a:rPr>
              <a:t>/</a:t>
            </a:r>
            <a:endParaRPr lang="en-GB" sz="1900" dirty="0" smtClean="0"/>
          </a:p>
          <a:p>
            <a:endParaRPr lang="en-GB" dirty="0" smtClean="0"/>
          </a:p>
          <a:p>
            <a:pPr marL="0" indent="0">
              <a:buNone/>
            </a:pP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20692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6131" y="261234"/>
            <a:ext cx="851223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 smtClean="0">
                <a:solidFill>
                  <a:srgbClr val="A1D500"/>
                </a:solidFill>
              </a:rPr>
              <a:t>Developing Higher Cognitive thinking</a:t>
            </a:r>
          </a:p>
        </p:txBody>
      </p:sp>
      <p:sp>
        <p:nvSpPr>
          <p:cNvPr id="3" name="Rectangle 2"/>
          <p:cNvSpPr/>
          <p:nvPr/>
        </p:nvSpPr>
        <p:spPr>
          <a:xfrm>
            <a:off x="0" y="1047580"/>
            <a:ext cx="8844742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GB" altLang="en-US" sz="2800" dirty="0">
                <a:solidFill>
                  <a:srgbClr val="008000"/>
                </a:solidFill>
              </a:rPr>
              <a:t>A child really understands a mathematical concept, idea or technique if he or she can</a:t>
            </a:r>
            <a:r>
              <a:rPr lang="en-GB" altLang="en-US" sz="2800" dirty="0" smtClean="0">
                <a:solidFill>
                  <a:srgbClr val="008000"/>
                </a:solidFill>
              </a:rPr>
              <a:t>:</a:t>
            </a:r>
            <a:endParaRPr lang="en-GB" sz="2600" dirty="0">
              <a:solidFill>
                <a:srgbClr val="008000"/>
              </a:solidFill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sz="2600" dirty="0" smtClean="0">
                <a:solidFill>
                  <a:srgbClr val="008000"/>
                </a:solidFill>
              </a:rPr>
              <a:t>Explain </a:t>
            </a:r>
            <a:r>
              <a:rPr lang="en-GB" sz="2600" dirty="0">
                <a:solidFill>
                  <a:srgbClr val="008000"/>
                </a:solidFill>
              </a:rPr>
              <a:t>it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sz="2600" dirty="0">
                <a:solidFill>
                  <a:srgbClr val="008000"/>
                </a:solidFill>
              </a:rPr>
              <a:t>Draw it /represent it </a:t>
            </a:r>
            <a:r>
              <a:rPr lang="en-GB" altLang="en-US" sz="2600" dirty="0">
                <a:solidFill>
                  <a:srgbClr val="008000"/>
                </a:solidFill>
              </a:rPr>
              <a:t>(e.g. using concrete materials, pictures and symbols – the CPA approach)</a:t>
            </a:r>
            <a:endParaRPr lang="en-GB" sz="2600" dirty="0">
              <a:solidFill>
                <a:srgbClr val="008000"/>
              </a:solidFill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sz="2600" dirty="0">
                <a:solidFill>
                  <a:srgbClr val="008000"/>
                </a:solidFill>
              </a:rPr>
              <a:t>Make up own examples </a:t>
            </a:r>
            <a:r>
              <a:rPr lang="en-GB" altLang="en-US" sz="2600" dirty="0">
                <a:solidFill>
                  <a:srgbClr val="008000"/>
                </a:solidFill>
              </a:rPr>
              <a:t>(and non-examples) </a:t>
            </a:r>
            <a:endParaRPr lang="en-GB" sz="2600" dirty="0">
              <a:solidFill>
                <a:srgbClr val="008000"/>
              </a:solidFill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sz="2600" dirty="0">
                <a:solidFill>
                  <a:srgbClr val="008000"/>
                </a:solidFill>
              </a:rPr>
              <a:t>Write </a:t>
            </a:r>
            <a:r>
              <a:rPr lang="en-GB" sz="2600" dirty="0" smtClean="0">
                <a:solidFill>
                  <a:srgbClr val="008000"/>
                </a:solidFill>
              </a:rPr>
              <a:t>their </a:t>
            </a:r>
            <a:r>
              <a:rPr lang="en-GB" sz="2600" dirty="0">
                <a:solidFill>
                  <a:srgbClr val="008000"/>
                </a:solidFill>
              </a:rPr>
              <a:t>own question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sz="2600" dirty="0">
                <a:solidFill>
                  <a:srgbClr val="008000"/>
                </a:solidFill>
              </a:rPr>
              <a:t>Prove it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altLang="en-US" sz="2600" dirty="0">
                <a:solidFill>
                  <a:srgbClr val="008000"/>
                </a:solidFill>
              </a:rPr>
              <a:t>S</a:t>
            </a:r>
            <a:r>
              <a:rPr lang="en-GB" altLang="en-US" sz="2600" dirty="0" smtClean="0">
                <a:solidFill>
                  <a:srgbClr val="008000"/>
                </a:solidFill>
              </a:rPr>
              <a:t>ee </a:t>
            </a:r>
            <a:r>
              <a:rPr lang="en-GB" altLang="en-US" sz="2600" dirty="0">
                <a:solidFill>
                  <a:srgbClr val="008000"/>
                </a:solidFill>
              </a:rPr>
              <a:t>connections between it and other facts or ideas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altLang="en-US" sz="2600" dirty="0">
                <a:solidFill>
                  <a:srgbClr val="008000"/>
                </a:solidFill>
              </a:rPr>
              <a:t>recognise it in new situations and </a:t>
            </a:r>
            <a:r>
              <a:rPr lang="en-GB" altLang="en-US" sz="2600" dirty="0" smtClean="0">
                <a:solidFill>
                  <a:srgbClr val="008000"/>
                </a:solidFill>
              </a:rPr>
              <a:t>contexts.</a:t>
            </a:r>
          </a:p>
          <a:p>
            <a:pPr lvl="1"/>
            <a:endParaRPr lang="en-GB" altLang="en-US" sz="2600" dirty="0"/>
          </a:p>
        </p:txBody>
      </p:sp>
    </p:spTree>
    <p:extLst>
      <p:ext uri="{BB962C8B-B14F-4D97-AF65-F5344CB8AC3E}">
        <p14:creationId xmlns:p14="http://schemas.microsoft.com/office/powerpoint/2010/main" val="3647058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376844"/>
            <a:ext cx="6871856" cy="836815"/>
          </a:xfrm>
        </p:spPr>
        <p:txBody>
          <a:bodyPr/>
          <a:lstStyle/>
          <a:p>
            <a:r>
              <a:rPr lang="en-GB" dirty="0" smtClean="0"/>
              <a:t>Find out more about mastery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1213660"/>
            <a:ext cx="7586750" cy="4827704"/>
          </a:xfrm>
        </p:spPr>
        <p:txBody>
          <a:bodyPr/>
          <a:lstStyle/>
          <a:p>
            <a:r>
              <a:rPr lang="en-GB" u="sng" dirty="0">
                <a:solidFill>
                  <a:srgbClr val="008000"/>
                </a:solidFill>
                <a:hlinkClick r:id="rId2"/>
              </a:rPr>
              <a:t>https://www.ncetm.org.uk/teaching-for-mastery/mastery-explained</a:t>
            </a:r>
            <a:r>
              <a:rPr lang="en-GB" u="sng" dirty="0" smtClean="0">
                <a:solidFill>
                  <a:srgbClr val="008000"/>
                </a:solidFill>
                <a:hlinkClick r:id="rId2"/>
              </a:rPr>
              <a:t>/</a:t>
            </a:r>
            <a:endParaRPr lang="en-GB" u="sng" dirty="0" smtClean="0">
              <a:solidFill>
                <a:srgbClr val="008000"/>
              </a:solidFill>
            </a:endParaRPr>
          </a:p>
          <a:p>
            <a:endParaRPr lang="en-GB" u="sng" dirty="0">
              <a:solidFill>
                <a:schemeClr val="tx1"/>
              </a:solidFill>
            </a:endParaRPr>
          </a:p>
          <a:p>
            <a:r>
              <a:rPr lang="en-GB" b="1" dirty="0" smtClean="0">
                <a:solidFill>
                  <a:schemeClr val="tx1"/>
                </a:solidFill>
              </a:rPr>
              <a:t>Mastery and more able pupils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r>
              <a:rPr lang="en-GB" u="sng" dirty="0">
                <a:hlinkClick r:id="rId3"/>
              </a:rPr>
              <a:t>https</a:t>
            </a:r>
            <a:r>
              <a:rPr lang="en-GB" u="sng">
                <a:hlinkClick r:id="rId3"/>
              </a:rPr>
              <a:t>://</a:t>
            </a:r>
            <a:r>
              <a:rPr lang="en-GB" u="sng" smtClean="0">
                <a:hlinkClick r:id="rId3"/>
              </a:rPr>
              <a:t>www.stem.org.uk/news-and-views/opinions/how-does-mastery-approach-help-progress-mathematics</a:t>
            </a:r>
            <a:r>
              <a:rPr lang="en-GB"/>
              <a:t> 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2062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2747</TotalTime>
  <Words>1163</Words>
  <Application>Microsoft Office PowerPoint</Application>
  <PresentationFormat>On-screen Show (4:3)</PresentationFormat>
  <Paragraphs>162</Paragraphs>
  <Slides>27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27</vt:i4>
      </vt:variant>
    </vt:vector>
  </HeadingPairs>
  <TitlesOfParts>
    <vt:vector size="34" baseType="lpstr">
      <vt:lpstr>Arial</vt:lpstr>
      <vt:lpstr>Calibri</vt:lpstr>
      <vt:lpstr>Calibri Light</vt:lpstr>
      <vt:lpstr>Trebuchet MS</vt:lpstr>
      <vt:lpstr>Wingdings 3</vt:lpstr>
      <vt:lpstr>Facet</vt:lpstr>
      <vt:lpstr>Office Theme</vt:lpstr>
      <vt:lpstr>Welcome to the Maths Parent Forum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Episodic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Solution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Supporting pupils</vt:lpstr>
      <vt:lpstr>PowerPoint Presentation</vt:lpstr>
      <vt:lpstr>Find out more about mastery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Matthews, Debs</dc:creator>
  <cp:keywords/>
  <dc:description/>
  <cp:lastModifiedBy>N Luckhurst BPS</cp:lastModifiedBy>
  <cp:revision>162</cp:revision>
  <dcterms:created xsi:type="dcterms:W3CDTF">2017-04-18T10:43:24Z</dcterms:created>
  <dcterms:modified xsi:type="dcterms:W3CDTF">2020-11-10T20:13:24Z</dcterms:modified>
  <cp:category/>
</cp:coreProperties>
</file>