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1"/>
    <p:sldMasterId id="2147483648" r:id="rId2"/>
  </p:sldMasterIdLst>
  <p:notesMasterIdLst>
    <p:notesMasterId r:id="rId23"/>
  </p:notesMasterIdLst>
  <p:sldIdLst>
    <p:sldId id="277" r:id="rId3"/>
    <p:sldId id="282" r:id="rId4"/>
    <p:sldId id="283" r:id="rId5"/>
    <p:sldId id="308" r:id="rId6"/>
    <p:sldId id="292" r:id="rId7"/>
    <p:sldId id="293" r:id="rId8"/>
    <p:sldId id="294" r:id="rId9"/>
    <p:sldId id="295" r:id="rId10"/>
    <p:sldId id="309" r:id="rId11"/>
    <p:sldId id="297" r:id="rId12"/>
    <p:sldId id="298" r:id="rId13"/>
    <p:sldId id="299" r:id="rId14"/>
    <p:sldId id="300" r:id="rId15"/>
    <p:sldId id="301" r:id="rId16"/>
    <p:sldId id="302" r:id="rId17"/>
    <p:sldId id="303" r:id="rId18"/>
    <p:sldId id="304" r:id="rId19"/>
    <p:sldId id="305" r:id="rId20"/>
    <p:sldId id="306" r:id="rId21"/>
    <p:sldId id="30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599"/>
    <a:srgbClr val="FFEB80"/>
    <a:srgbClr val="F0E7FF"/>
    <a:srgbClr val="AFE6DA"/>
    <a:srgbClr val="D4F0FD"/>
    <a:srgbClr val="222222"/>
    <a:srgbClr val="FFD1DA"/>
    <a:srgbClr val="43A047"/>
    <a:srgbClr val="2779F5"/>
    <a:srgbClr val="2196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70"/>
    <p:restoredTop sz="77062"/>
  </p:normalViewPr>
  <p:slideViewPr>
    <p:cSldViewPr snapToGrid="0" snapToObjects="1">
      <p:cViewPr varScale="1">
        <p:scale>
          <a:sx n="85" d="100"/>
          <a:sy n="85" d="100"/>
        </p:scale>
        <p:origin x="329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tte Warburton" userId="3e27661f259abf4c" providerId="LiveId" clId="{CC8762B7-054C-41BE-A7C5-6FA672D7F108}"/>
    <pc:docChg chg="modSld">
      <pc:chgData name="Janette Warburton" userId="3e27661f259abf4c" providerId="LiveId" clId="{CC8762B7-054C-41BE-A7C5-6FA672D7F108}" dt="2024-05-03T15:19:31.757" v="5" actId="27107"/>
      <pc:docMkLst>
        <pc:docMk/>
      </pc:docMkLst>
      <pc:sldChg chg="modSp mod">
        <pc:chgData name="Janette Warburton" userId="3e27661f259abf4c" providerId="LiveId" clId="{CC8762B7-054C-41BE-A7C5-6FA672D7F108}" dt="2024-05-03T15:19:31.757" v="5" actId="27107"/>
        <pc:sldMkLst>
          <pc:docMk/>
          <pc:sldMk cId="3166101947" sldId="283"/>
        </pc:sldMkLst>
        <pc:graphicFrameChg chg="modGraphic">
          <ac:chgData name="Janette Warburton" userId="3e27661f259abf4c" providerId="LiveId" clId="{CC8762B7-054C-41BE-A7C5-6FA672D7F108}" dt="2024-05-03T15:19:31.757" v="5" actId="27107"/>
          <ac:graphicFrameMkLst>
            <pc:docMk/>
            <pc:sldMk cId="3166101947" sldId="283"/>
            <ac:graphicFrameMk id="3" creationId="{7DFB9A80-3740-3A46-95E0-8E203EC15B4A}"/>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03805F-7D1E-E94C-BB55-3B101E5AFAED}" type="datetimeFigureOut">
              <a:rPr lang="en-GB" smtClean="0"/>
              <a:t>03/05/2024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B76D0C-E1F7-C24C-9F61-F920AE9184C6}" type="slidenum">
              <a:rPr lang="en-GB" smtClean="0"/>
              <a:t>‹#›</a:t>
            </a:fld>
            <a:endParaRPr lang="en-GB"/>
          </a:p>
        </p:txBody>
      </p:sp>
    </p:spTree>
    <p:extLst>
      <p:ext uri="{BB962C8B-B14F-4D97-AF65-F5344CB8AC3E}">
        <p14:creationId xmlns:p14="http://schemas.microsoft.com/office/powerpoint/2010/main" val="2797417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3</a:t>
            </a:fld>
            <a:endParaRPr lang="en-GB"/>
          </a:p>
        </p:txBody>
      </p:sp>
    </p:spTree>
    <p:extLst>
      <p:ext uri="{BB962C8B-B14F-4D97-AF65-F5344CB8AC3E}">
        <p14:creationId xmlns:p14="http://schemas.microsoft.com/office/powerpoint/2010/main" val="30417732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are you working out the answers / multiplying by the multiples of 10?</a:t>
            </a:r>
            <a:br>
              <a:rPr lang="en-GB" dirty="0">
                <a:effectLst/>
              </a:rPr>
            </a:br>
            <a:r>
              <a:rPr lang="en-GB" dirty="0">
                <a:effectLst/>
              </a:rPr>
              <a:t>Which cards are the ‘best’ / ‘worst’ to draw? Why?</a:t>
            </a:r>
            <a:br>
              <a:rPr lang="en-GB" dirty="0">
                <a:effectLst/>
              </a:rPr>
            </a:br>
            <a:br>
              <a:rPr lang="en-GB" dirty="0">
                <a:effectLst/>
              </a:rPr>
            </a:br>
            <a:r>
              <a:rPr lang="en-GB" dirty="0">
                <a:effectLst/>
              </a:rPr>
              <a:t>Extension: </a:t>
            </a:r>
            <a:br>
              <a:rPr lang="en-GB" dirty="0">
                <a:effectLst/>
              </a:rPr>
            </a:br>
            <a:r>
              <a:rPr lang="en-GB" dirty="0">
                <a:effectLst/>
              </a:rPr>
              <a:t>Change the value of the cards so that the numbered cards are worth x10 the number on the card.</a:t>
            </a:r>
            <a:br>
              <a:rPr lang="en-GB" dirty="0">
                <a:effectLst/>
              </a:rPr>
            </a:b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5</a:t>
            </a:fld>
            <a:endParaRPr lang="en-GB"/>
          </a:p>
        </p:txBody>
      </p:sp>
    </p:spTree>
    <p:extLst>
      <p:ext uri="{BB962C8B-B14F-4D97-AF65-F5344CB8AC3E}">
        <p14:creationId xmlns:p14="http://schemas.microsoft.com/office/powerpoint/2010/main" val="41543917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Why are you not allowed to put out 0 or 1 fingers?</a:t>
            </a:r>
            <a:br>
              <a:rPr lang="en-GB" dirty="0">
                <a:effectLst/>
              </a:rPr>
            </a:br>
            <a:r>
              <a:rPr lang="en-GB" dirty="0">
                <a:effectLst/>
              </a:rPr>
              <a:t>What is the impact of multiplying each number by 10 first?</a:t>
            </a:r>
            <a:br>
              <a:rPr lang="en-GB" dirty="0">
                <a:effectLst/>
              </a:rPr>
            </a:br>
            <a:r>
              <a:rPr lang="en-GB" dirty="0">
                <a:effectLst/>
              </a:rPr>
              <a:t>Is there a quicker way to find the answer?</a:t>
            </a:r>
            <a:br>
              <a:rPr lang="en-GB" dirty="0">
                <a:effectLst/>
              </a:rPr>
            </a:br>
            <a:br>
              <a:rPr lang="en-GB" dirty="0">
                <a:effectLst/>
              </a:rPr>
            </a:br>
            <a:r>
              <a:rPr lang="en-GB" dirty="0">
                <a:effectLst/>
              </a:rPr>
              <a:t>Extension: </a:t>
            </a:r>
            <a:br>
              <a:rPr lang="en-GB" dirty="0">
                <a:effectLst/>
              </a:rPr>
            </a:br>
            <a:r>
              <a:rPr lang="en-GB" dirty="0">
                <a:effectLst/>
              </a:rPr>
              <a:t>Play a round of maths, paper, scissors. The winner of two games play each other. The pupils who didn’t win become cheerleaders. This will result in two pupils battling to be the ultimate winner.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6</a:t>
            </a:fld>
            <a:endParaRPr lang="en-GB"/>
          </a:p>
        </p:txBody>
      </p:sp>
    </p:spTree>
    <p:extLst>
      <p:ext uri="{BB962C8B-B14F-4D97-AF65-F5344CB8AC3E}">
        <p14:creationId xmlns:p14="http://schemas.microsoft.com/office/powerpoint/2010/main" val="21969111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is a square / prime number?</a:t>
            </a:r>
            <a:br>
              <a:rPr lang="en-GB" dirty="0">
                <a:effectLst/>
              </a:rPr>
            </a:br>
            <a:r>
              <a:rPr lang="en-GB" dirty="0">
                <a:effectLst/>
              </a:rPr>
              <a:t>Are there more square or prime numbers on a 100 square?</a:t>
            </a:r>
            <a:br>
              <a:rPr lang="en-GB" dirty="0">
                <a:effectLst/>
              </a:rPr>
            </a:br>
            <a:br>
              <a:rPr lang="en-GB" dirty="0">
                <a:effectLst/>
              </a:rPr>
            </a:br>
            <a:r>
              <a:rPr lang="en-GB" dirty="0">
                <a:effectLst/>
              </a:rPr>
              <a:t>Extension: </a:t>
            </a:r>
            <a:br>
              <a:rPr lang="en-GB" dirty="0">
                <a:effectLst/>
              </a:rPr>
            </a:br>
            <a:r>
              <a:rPr lang="en-GB" dirty="0">
                <a:effectLst/>
              </a:rPr>
              <a:t>When landing on a cube number, move up three rows.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7</a:t>
            </a:fld>
            <a:endParaRPr lang="en-GB"/>
          </a:p>
        </p:txBody>
      </p:sp>
    </p:spTree>
    <p:extLst>
      <p:ext uri="{BB962C8B-B14F-4D97-AF65-F5344CB8AC3E}">
        <p14:creationId xmlns:p14="http://schemas.microsoft.com/office/powerpoint/2010/main" val="24285446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Can you describe the strategy you are using? How did you calculate the remainder?</a:t>
            </a:r>
            <a:br>
              <a:rPr lang="en-GB" dirty="0">
                <a:effectLst/>
              </a:rPr>
            </a:br>
            <a:r>
              <a:rPr lang="en-GB" dirty="0">
                <a:effectLst/>
              </a:rPr>
              <a:t>Which number is best to turn over? Why?</a:t>
            </a:r>
            <a:br>
              <a:rPr lang="en-GB" dirty="0">
                <a:effectLst/>
              </a:rPr>
            </a:br>
            <a:br>
              <a:rPr lang="en-GB" dirty="0">
                <a:effectLst/>
              </a:rPr>
            </a:br>
            <a:r>
              <a:rPr lang="en-GB" dirty="0">
                <a:effectLst/>
              </a:rPr>
              <a:t>Extension: </a:t>
            </a:r>
            <a:br>
              <a:rPr lang="en-GB" dirty="0">
                <a:effectLst/>
              </a:rPr>
            </a:br>
            <a:r>
              <a:rPr lang="en-GB" dirty="0">
                <a:effectLst/>
              </a:rPr>
              <a:t>Create a new maths board game.</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8</a:t>
            </a:fld>
            <a:endParaRPr lang="en-GB"/>
          </a:p>
        </p:txBody>
      </p:sp>
    </p:spTree>
    <p:extLst>
      <p:ext uri="{BB962C8B-B14F-4D97-AF65-F5344CB8AC3E}">
        <p14:creationId xmlns:p14="http://schemas.microsoft.com/office/powerpoint/2010/main" val="8455860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number could we aim to make them all? Is there more than one possibility?</a:t>
            </a:r>
            <a:br>
              <a:rPr lang="en-GB" dirty="0">
                <a:effectLst/>
              </a:rPr>
            </a:br>
            <a:r>
              <a:rPr lang="en-GB" dirty="0">
                <a:effectLst/>
              </a:rPr>
              <a:t>Do we need to multiply / divide them all by the same number?</a:t>
            </a:r>
            <a:br>
              <a:rPr lang="en-GB" dirty="0">
                <a:effectLst/>
              </a:rPr>
            </a:br>
            <a:r>
              <a:rPr lang="en-GB" dirty="0">
                <a:effectLst/>
              </a:rPr>
              <a:t>Can you explain the strategy you used?</a:t>
            </a:r>
            <a:br>
              <a:rPr lang="en-GB" dirty="0">
                <a:effectLst/>
              </a:rPr>
            </a:br>
            <a:r>
              <a:rPr lang="en-GB" dirty="0">
                <a:effectLst/>
              </a:rPr>
              <a:t>Do you need to always use the same times table? Why / why not?</a:t>
            </a:r>
            <a:br>
              <a:rPr lang="en-GB" dirty="0">
                <a:effectLst/>
              </a:rPr>
            </a:br>
            <a:br>
              <a:rPr lang="en-GB" dirty="0">
                <a:effectLst/>
              </a:rPr>
            </a:br>
            <a:r>
              <a:rPr lang="en-GB" dirty="0">
                <a:effectLst/>
              </a:rPr>
              <a:t>Extension: </a:t>
            </a:r>
            <a:br>
              <a:rPr lang="en-GB" dirty="0">
                <a:effectLst/>
              </a:rPr>
            </a:br>
            <a:r>
              <a:rPr lang="en-GB" dirty="0">
                <a:effectLst/>
              </a:rPr>
              <a:t>Change the numbers.</a:t>
            </a:r>
            <a:br>
              <a:rPr lang="en-GB" dirty="0">
                <a:effectLst/>
              </a:rPr>
            </a:br>
            <a:r>
              <a:rPr lang="en-GB" dirty="0">
                <a:effectLst/>
              </a:rPr>
              <a:t>Pupils to make their own set of numbers.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9</a:t>
            </a:fld>
            <a:endParaRPr lang="en-GB"/>
          </a:p>
        </p:txBody>
      </p:sp>
    </p:spTree>
    <p:extLst>
      <p:ext uri="{BB962C8B-B14F-4D97-AF65-F5344CB8AC3E}">
        <p14:creationId xmlns:p14="http://schemas.microsoft.com/office/powerpoint/2010/main" val="28360286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Is there more than one question that would give one of your bingo answers?</a:t>
            </a:r>
            <a:br>
              <a:rPr lang="en-GB" dirty="0">
                <a:effectLst/>
              </a:rPr>
            </a:br>
            <a:r>
              <a:rPr lang="en-GB" dirty="0">
                <a:effectLst/>
              </a:rPr>
              <a:t>Why do you think I asked you to write down multiples of 10?</a:t>
            </a:r>
            <a:br>
              <a:rPr lang="en-GB" dirty="0">
                <a:effectLst/>
              </a:rPr>
            </a:br>
            <a:br>
              <a:rPr lang="en-GB" dirty="0">
                <a:effectLst/>
              </a:rPr>
            </a:br>
            <a:r>
              <a:rPr lang="en-GB" dirty="0">
                <a:effectLst/>
              </a:rPr>
              <a:t>Extension: </a:t>
            </a:r>
            <a:br>
              <a:rPr lang="en-GB" dirty="0">
                <a:effectLst/>
              </a:rPr>
            </a:br>
            <a:r>
              <a:rPr lang="en-GB" dirty="0">
                <a:effectLst/>
              </a:rPr>
              <a:t>Work in small groups with one person being the ‘caller’.</a:t>
            </a:r>
            <a:br>
              <a:rPr lang="en-GB" dirty="0">
                <a:effectLst/>
              </a:rPr>
            </a:b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10</a:t>
            </a:fld>
            <a:endParaRPr lang="en-GB"/>
          </a:p>
        </p:txBody>
      </p:sp>
    </p:spTree>
    <p:extLst>
      <p:ext uri="{BB962C8B-B14F-4D97-AF65-F5344CB8AC3E}">
        <p14:creationId xmlns:p14="http://schemas.microsoft.com/office/powerpoint/2010/main" val="14314949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strategy can you use to calculate the answer?</a:t>
            </a:r>
            <a:br>
              <a:rPr lang="en-GB" dirty="0">
                <a:effectLst/>
              </a:rPr>
            </a:br>
            <a:r>
              <a:rPr lang="en-GB" dirty="0">
                <a:effectLst/>
              </a:rPr>
              <a:t>How can you use estimation to help mentally check your answer?</a:t>
            </a:r>
            <a:br>
              <a:rPr lang="en-GB" dirty="0">
                <a:effectLst/>
              </a:rPr>
            </a:br>
            <a:br>
              <a:rPr lang="en-GB" dirty="0">
                <a:effectLst/>
              </a:rPr>
            </a:br>
            <a:r>
              <a:rPr lang="en-GB" dirty="0">
                <a:effectLst/>
              </a:rPr>
              <a:t>Extension: </a:t>
            </a:r>
            <a:br>
              <a:rPr lang="en-GB" dirty="0">
                <a:effectLst/>
              </a:rPr>
            </a:br>
            <a:r>
              <a:rPr lang="en-GB" dirty="0">
                <a:effectLst/>
              </a:rPr>
              <a:t>Change the multiplicand to a multiple of 10 (place the three digit cards and add another card / post-it that does not move with ‘0’ written on it).</a:t>
            </a:r>
            <a:br>
              <a:rPr lang="en-GB" dirty="0">
                <a:effectLst/>
              </a:rPr>
            </a:b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11</a:t>
            </a:fld>
            <a:endParaRPr lang="en-GB"/>
          </a:p>
        </p:txBody>
      </p:sp>
    </p:spTree>
    <p:extLst>
      <p:ext uri="{BB962C8B-B14F-4D97-AF65-F5344CB8AC3E}">
        <p14:creationId xmlns:p14="http://schemas.microsoft.com/office/powerpoint/2010/main" val="8207580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work out the answer?</a:t>
            </a:r>
            <a:br>
              <a:rPr lang="en-GB" dirty="0">
                <a:effectLst/>
              </a:rPr>
            </a:br>
            <a:r>
              <a:rPr lang="en-GB" dirty="0">
                <a:effectLst/>
              </a:rPr>
              <a:t>Are there some digits that are being used more than others?</a:t>
            </a:r>
            <a:br>
              <a:rPr lang="en-GB" dirty="0">
                <a:effectLst/>
              </a:rPr>
            </a:br>
            <a:br>
              <a:rPr lang="en-GB" dirty="0">
                <a:effectLst/>
              </a:rPr>
            </a:br>
            <a:r>
              <a:rPr lang="en-GB" dirty="0">
                <a:effectLst/>
              </a:rPr>
              <a:t>Extension: </a:t>
            </a:r>
            <a:br>
              <a:rPr lang="en-GB" dirty="0">
                <a:effectLst/>
              </a:rPr>
            </a:br>
            <a:r>
              <a:rPr lang="en-GB" dirty="0">
                <a:effectLst/>
              </a:rPr>
              <a:t>Pupils to become the question master. Can they work out a series of questions that would make each child come to the middle at least once?</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12</a:t>
            </a:fld>
            <a:endParaRPr lang="en-GB"/>
          </a:p>
        </p:txBody>
      </p:sp>
    </p:spTree>
    <p:extLst>
      <p:ext uri="{BB962C8B-B14F-4D97-AF65-F5344CB8AC3E}">
        <p14:creationId xmlns:p14="http://schemas.microsoft.com/office/powerpoint/2010/main" val="74455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create the largest total each time?</a:t>
            </a:r>
            <a:br>
              <a:rPr lang="en-GB" dirty="0">
                <a:effectLst/>
              </a:rPr>
            </a:br>
            <a:r>
              <a:rPr lang="en-GB" dirty="0">
                <a:effectLst/>
              </a:rPr>
              <a:t>What strategies are you using?</a:t>
            </a:r>
            <a:br>
              <a:rPr lang="en-GB" dirty="0">
                <a:effectLst/>
              </a:rPr>
            </a:br>
            <a:br>
              <a:rPr lang="en-GB" dirty="0">
                <a:effectLst/>
              </a:rPr>
            </a:br>
            <a:r>
              <a:rPr lang="en-GB" dirty="0">
                <a:effectLst/>
              </a:rPr>
              <a:t>Extension: </a:t>
            </a:r>
            <a:br>
              <a:rPr lang="en-GB" dirty="0">
                <a:effectLst/>
              </a:rPr>
            </a:br>
            <a:r>
              <a:rPr lang="en-GB" dirty="0">
                <a:effectLst/>
              </a:rPr>
              <a:t>Swap the 6-sided die for a 10-sided die.</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13</a:t>
            </a:fld>
            <a:endParaRPr lang="en-GB"/>
          </a:p>
        </p:txBody>
      </p:sp>
    </p:spTree>
    <p:extLst>
      <p:ext uri="{BB962C8B-B14F-4D97-AF65-F5344CB8AC3E}">
        <p14:creationId xmlns:p14="http://schemas.microsoft.com/office/powerpoint/2010/main" val="13351736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strategies can you use to answer these questions?</a:t>
            </a:r>
            <a:br>
              <a:rPr lang="en-GB" dirty="0">
                <a:effectLst/>
              </a:rPr>
            </a:br>
            <a:br>
              <a:rPr lang="en-GB" dirty="0">
                <a:effectLst/>
              </a:rPr>
            </a:br>
            <a:r>
              <a:rPr lang="en-GB" dirty="0">
                <a:effectLst/>
              </a:rPr>
              <a:t>Extension: </a:t>
            </a:r>
            <a:br>
              <a:rPr lang="en-GB" dirty="0">
                <a:effectLst/>
              </a:rPr>
            </a:br>
            <a:r>
              <a:rPr lang="en-GB" dirty="0">
                <a:effectLst/>
              </a:rPr>
              <a:t>The winner of the first round can become the question caller.</a:t>
            </a:r>
            <a:br>
              <a:rPr lang="en-GB" dirty="0">
                <a:effectLst/>
              </a:rPr>
            </a:b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14</a:t>
            </a:fld>
            <a:endParaRPr lang="en-GB"/>
          </a:p>
        </p:txBody>
      </p:sp>
    </p:spTree>
    <p:extLst>
      <p:ext uri="{BB962C8B-B14F-4D97-AF65-F5344CB8AC3E}">
        <p14:creationId xmlns:p14="http://schemas.microsoft.com/office/powerpoint/2010/main" val="1908915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decimal multiplication questions could you calculate easily? Why?</a:t>
            </a:r>
            <a:br>
              <a:rPr lang="en-GB" dirty="0">
                <a:effectLst/>
              </a:rPr>
            </a:br>
            <a:r>
              <a:rPr lang="en-GB" dirty="0">
                <a:effectLst/>
              </a:rPr>
              <a:t>Does the number of decimal places change how challenging the calculation is?</a:t>
            </a:r>
            <a:br>
              <a:rPr lang="en-GB" dirty="0">
                <a:effectLst/>
              </a:rPr>
            </a:br>
            <a:br>
              <a:rPr lang="en-GB" dirty="0">
                <a:effectLst/>
              </a:rPr>
            </a:br>
            <a:r>
              <a:rPr lang="en-GB" dirty="0">
                <a:effectLst/>
              </a:rPr>
              <a:t>Extension: </a:t>
            </a:r>
            <a:br>
              <a:rPr lang="en-GB" dirty="0">
                <a:effectLst/>
              </a:rPr>
            </a:br>
            <a:r>
              <a:rPr lang="en-GB" dirty="0">
                <a:effectLst/>
              </a:rPr>
              <a:t>Compare methods given. Which is the most efficient method to use? Does this change depending on the type of question given?</a:t>
            </a:r>
            <a:br>
              <a:rPr lang="en-GB" dirty="0">
                <a:effectLst/>
              </a:rPr>
            </a:b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15</a:t>
            </a:fld>
            <a:endParaRPr lang="en-GB"/>
          </a:p>
        </p:txBody>
      </p:sp>
    </p:spTree>
    <p:extLst>
      <p:ext uri="{BB962C8B-B14F-4D97-AF65-F5344CB8AC3E}">
        <p14:creationId xmlns:p14="http://schemas.microsoft.com/office/powerpoint/2010/main" val="15798687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method(s) are you using?</a:t>
            </a:r>
            <a:br>
              <a:rPr lang="en-GB" dirty="0">
                <a:effectLst/>
              </a:rPr>
            </a:br>
            <a:r>
              <a:rPr lang="en-GB" dirty="0">
                <a:effectLst/>
              </a:rPr>
              <a:t>How does using a decimal change your strategy?</a:t>
            </a:r>
            <a:br>
              <a:rPr lang="en-GB" dirty="0">
                <a:effectLst/>
              </a:rPr>
            </a:br>
            <a:r>
              <a:rPr lang="en-GB" dirty="0">
                <a:effectLst/>
              </a:rPr>
              <a:t>Are there any key facts you are using to help you?</a:t>
            </a:r>
            <a:br>
              <a:rPr lang="en-GB" dirty="0">
                <a:effectLst/>
              </a:rPr>
            </a:br>
            <a:br>
              <a:rPr lang="en-GB" dirty="0">
                <a:effectLst/>
              </a:rPr>
            </a:br>
            <a:r>
              <a:rPr lang="en-GB" dirty="0">
                <a:effectLst/>
              </a:rPr>
              <a:t>Extension: </a:t>
            </a:r>
            <a:br>
              <a:rPr lang="en-GB" dirty="0">
                <a:effectLst/>
              </a:rPr>
            </a:br>
            <a:r>
              <a:rPr lang="en-GB" dirty="0">
                <a:effectLst/>
              </a:rPr>
              <a:t>Pairs can work together to try to beat another pair (first pair to 50 points wins).</a:t>
            </a:r>
            <a:br>
              <a:rPr lang="en-GB" dirty="0">
                <a:effectLst/>
              </a:rPr>
            </a:br>
            <a:r>
              <a:rPr lang="en-GB" dirty="0">
                <a:effectLst/>
              </a:rPr>
              <a:t>Add in a 6-sided die. Complete the base game then multiply the product of the first calculation by the number rolled on the 6-sided die.</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16</a:t>
            </a:fld>
            <a:endParaRPr lang="en-GB"/>
          </a:p>
        </p:txBody>
      </p:sp>
    </p:spTree>
    <p:extLst>
      <p:ext uri="{BB962C8B-B14F-4D97-AF65-F5344CB8AC3E}">
        <p14:creationId xmlns:p14="http://schemas.microsoft.com/office/powerpoint/2010/main" val="560652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Why do one digit numbers not result in 1,000 exactly?</a:t>
            </a:r>
            <a:br>
              <a:rPr lang="en-GB" dirty="0">
                <a:effectLst/>
              </a:rPr>
            </a:br>
            <a:r>
              <a:rPr lang="en-GB" dirty="0">
                <a:effectLst/>
              </a:rPr>
              <a:t>Do you notice any patterns or sequences?</a:t>
            </a:r>
            <a:br>
              <a:rPr lang="en-GB" dirty="0">
                <a:effectLst/>
              </a:rPr>
            </a:br>
            <a:br>
              <a:rPr lang="en-GB" dirty="0">
                <a:effectLst/>
              </a:rPr>
            </a:br>
            <a:r>
              <a:rPr lang="en-GB" dirty="0">
                <a:effectLst/>
              </a:rPr>
              <a:t>Extension: </a:t>
            </a:r>
            <a:br>
              <a:rPr lang="en-GB" dirty="0">
                <a:effectLst/>
              </a:rPr>
            </a:br>
            <a:r>
              <a:rPr lang="en-GB" dirty="0">
                <a:effectLst/>
              </a:rPr>
              <a:t>What is the lowest whole number that, when continually doubling, results in 3,000 exactly?</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17</a:t>
            </a:fld>
            <a:endParaRPr lang="en-GB"/>
          </a:p>
        </p:txBody>
      </p:sp>
    </p:spTree>
    <p:extLst>
      <p:ext uri="{BB962C8B-B14F-4D97-AF65-F5344CB8AC3E}">
        <p14:creationId xmlns:p14="http://schemas.microsoft.com/office/powerpoint/2010/main" val="42353831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many facts can you find?</a:t>
            </a:r>
            <a:br>
              <a:rPr lang="en-GB" dirty="0">
                <a:effectLst/>
              </a:rPr>
            </a:br>
            <a:r>
              <a:rPr lang="en-GB" dirty="0">
                <a:effectLst/>
              </a:rPr>
              <a:t>How does your fact relate to the fact on the board? Convince me.</a:t>
            </a:r>
            <a:br>
              <a:rPr lang="en-GB" dirty="0">
                <a:effectLst/>
              </a:rPr>
            </a:br>
            <a:r>
              <a:rPr lang="en-GB" dirty="0">
                <a:effectLst/>
              </a:rPr>
              <a:t>Can we find related facts for all four operations?</a:t>
            </a:r>
            <a:br>
              <a:rPr lang="en-GB" dirty="0">
                <a:effectLst/>
              </a:rPr>
            </a:br>
            <a:r>
              <a:rPr lang="en-GB" dirty="0">
                <a:effectLst/>
              </a:rPr>
              <a:t>Can we use decimals?</a:t>
            </a:r>
            <a:br>
              <a:rPr lang="en-GB" dirty="0">
                <a:effectLst/>
              </a:rPr>
            </a:br>
            <a:r>
              <a:rPr lang="en-GB" dirty="0">
                <a:effectLst/>
              </a:rPr>
              <a:t>Can we use multiples of 10 or 100?</a:t>
            </a:r>
            <a:br>
              <a:rPr lang="en-GB" dirty="0">
                <a:effectLst/>
              </a:rPr>
            </a:br>
            <a:br>
              <a:rPr lang="en-GB" dirty="0">
                <a:effectLst/>
              </a:rPr>
            </a:br>
            <a:r>
              <a:rPr lang="en-GB" dirty="0">
                <a:effectLst/>
              </a:rPr>
              <a:t>Extension: </a:t>
            </a:r>
            <a:br>
              <a:rPr lang="en-GB" dirty="0">
                <a:effectLst/>
              </a:rPr>
            </a:br>
            <a:r>
              <a:rPr lang="en-GB" dirty="0">
                <a:effectLst/>
              </a:rPr>
              <a:t>Include additional restraints e.g. all related facts must be division.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18</a:t>
            </a:fld>
            <a:endParaRPr lang="en-GB"/>
          </a:p>
        </p:txBody>
      </p:sp>
    </p:spTree>
    <p:extLst>
      <p:ext uri="{BB962C8B-B14F-4D97-AF65-F5344CB8AC3E}">
        <p14:creationId xmlns:p14="http://schemas.microsoft.com/office/powerpoint/2010/main" val="33092501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find all the factors for a given number?</a:t>
            </a:r>
            <a:br>
              <a:rPr lang="en-GB" dirty="0">
                <a:effectLst/>
              </a:rPr>
            </a:br>
            <a:r>
              <a:rPr lang="en-GB" dirty="0">
                <a:effectLst/>
              </a:rPr>
              <a:t>Do factors need to be whole numbers?</a:t>
            </a:r>
            <a:br>
              <a:rPr lang="en-GB" dirty="0">
                <a:effectLst/>
              </a:rPr>
            </a:br>
            <a:r>
              <a:rPr lang="en-GB" dirty="0">
                <a:effectLst/>
              </a:rPr>
              <a:t>Can the same number be a factor of a number more than once?</a:t>
            </a:r>
            <a:br>
              <a:rPr lang="en-GB" dirty="0">
                <a:effectLst/>
              </a:rPr>
            </a:br>
            <a:r>
              <a:rPr lang="en-GB" dirty="0">
                <a:effectLst/>
              </a:rPr>
              <a:t>Does the number of factors tell you something about the number?</a:t>
            </a:r>
            <a:br>
              <a:rPr lang="en-GB" dirty="0">
                <a:effectLst/>
              </a:rPr>
            </a:br>
            <a:r>
              <a:rPr lang="en-GB" dirty="0">
                <a:effectLst/>
              </a:rPr>
              <a:t>Which numbers are always a factor of a number?</a:t>
            </a:r>
            <a:br>
              <a:rPr lang="en-GB" dirty="0">
                <a:effectLst/>
              </a:rPr>
            </a:br>
            <a:br>
              <a:rPr lang="en-GB" dirty="0">
                <a:effectLst/>
              </a:rPr>
            </a:br>
            <a:r>
              <a:rPr lang="en-GB" dirty="0">
                <a:effectLst/>
              </a:rPr>
              <a:t>Extension: </a:t>
            </a:r>
            <a:br>
              <a:rPr lang="en-GB" dirty="0">
                <a:effectLst/>
              </a:rPr>
            </a:br>
            <a:r>
              <a:rPr lang="en-GB" dirty="0">
                <a:effectLst/>
              </a:rPr>
              <a:t>Extend past 100.</a:t>
            </a:r>
            <a:br>
              <a:rPr lang="en-GB" dirty="0">
                <a:effectLst/>
              </a:rPr>
            </a:br>
            <a:r>
              <a:rPr lang="en-GB" dirty="0">
                <a:effectLst/>
              </a:rPr>
              <a:t>Name the number as a composite number, prime or square number.</a:t>
            </a:r>
            <a:br>
              <a:rPr lang="en-GB" dirty="0">
                <a:effectLst/>
              </a:rPr>
            </a:b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19</a:t>
            </a:fld>
            <a:endParaRPr lang="en-GB"/>
          </a:p>
        </p:txBody>
      </p:sp>
    </p:spTree>
    <p:extLst>
      <p:ext uri="{BB962C8B-B14F-4D97-AF65-F5344CB8AC3E}">
        <p14:creationId xmlns:p14="http://schemas.microsoft.com/office/powerpoint/2010/main" val="8684027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work out the answer?</a:t>
            </a:r>
            <a:br>
              <a:rPr lang="en-GB" dirty="0">
                <a:effectLst/>
              </a:rPr>
            </a:br>
            <a:br>
              <a:rPr lang="en-GB" dirty="0">
                <a:effectLst/>
              </a:rPr>
            </a:br>
            <a:r>
              <a:rPr lang="en-GB" dirty="0">
                <a:effectLst/>
              </a:rPr>
              <a:t>Extension: </a:t>
            </a:r>
            <a:br>
              <a:rPr lang="en-GB" dirty="0">
                <a:effectLst/>
              </a:rPr>
            </a:br>
            <a:r>
              <a:rPr lang="en-GB" dirty="0">
                <a:effectLst/>
              </a:rPr>
              <a:t>Discuss methods for picking the ‘best’ hoop (the one where they are less likely to be eaten).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20</a:t>
            </a:fld>
            <a:endParaRPr lang="en-GB"/>
          </a:p>
        </p:txBody>
      </p:sp>
    </p:spTree>
    <p:extLst>
      <p:ext uri="{BB962C8B-B14F-4D97-AF65-F5344CB8AC3E}">
        <p14:creationId xmlns:p14="http://schemas.microsoft.com/office/powerpoint/2010/main" val="37462486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p:spTree>
      <p:nvGrpSpPr>
        <p:cNvPr id="1" name=""/>
        <p:cNvGrpSpPr/>
        <p:nvPr/>
      </p:nvGrpSpPr>
      <p:grpSpPr>
        <a:xfrm>
          <a:off x="0" y="0"/>
          <a:ext cx="0" cy="0"/>
          <a:chOff x="0" y="0"/>
          <a:chExt cx="0" cy="0"/>
        </a:xfrm>
      </p:grpSpPr>
      <p:pic>
        <p:nvPicPr>
          <p:cNvPr id="3" name="Picture 2" descr="Logo&#10;&#10;Description automatically generated with medium confidence">
            <a:extLst>
              <a:ext uri="{FF2B5EF4-FFF2-40B4-BE49-F238E27FC236}">
                <a16:creationId xmlns:a16="http://schemas.microsoft.com/office/drawing/2014/main" id="{ECBA34A2-1100-1B4F-8C2A-92DAA50365B9}"/>
              </a:ext>
            </a:extLst>
          </p:cNvPr>
          <p:cNvPicPr>
            <a:picLocks noChangeAspect="1"/>
          </p:cNvPicPr>
          <p:nvPr userDrawn="1"/>
        </p:nvPicPr>
        <p:blipFill>
          <a:blip r:embed="rId2"/>
          <a:stretch>
            <a:fillRect/>
          </a:stretch>
        </p:blipFill>
        <p:spPr>
          <a:xfrm>
            <a:off x="113012" y="6346950"/>
            <a:ext cx="1757220" cy="409450"/>
          </a:xfrm>
          <a:prstGeom prst="rect">
            <a:avLst/>
          </a:prstGeom>
        </p:spPr>
      </p:pic>
      <p:sp>
        <p:nvSpPr>
          <p:cNvPr id="13" name="Content Placeholder 5">
            <a:extLst>
              <a:ext uri="{FF2B5EF4-FFF2-40B4-BE49-F238E27FC236}">
                <a16:creationId xmlns:a16="http://schemas.microsoft.com/office/drawing/2014/main" id="{20DEEA39-6D40-E54C-A3E0-0298F3DED601}"/>
              </a:ext>
            </a:extLst>
          </p:cNvPr>
          <p:cNvSpPr>
            <a:spLocks noGrp="1"/>
          </p:cNvSpPr>
          <p:nvPr>
            <p:ph sz="quarter" idx="14" hasCustomPrompt="1"/>
          </p:nvPr>
        </p:nvSpPr>
        <p:spPr>
          <a:xfrm>
            <a:off x="4232034" y="4746505"/>
            <a:ext cx="3727927" cy="713158"/>
          </a:xfrm>
          <a:prstGeom prst="rect">
            <a:avLst/>
          </a:prstGeom>
        </p:spPr>
        <p:txBody>
          <a:bodyPr anchor="ctr"/>
          <a:lstStyle>
            <a:lvl1pPr marL="0" indent="0" algn="ctr">
              <a:buNone/>
              <a:defRPr sz="3200">
                <a:latin typeface="Century Gothic" panose="020B0502020202020204" pitchFamily="34" charset="0"/>
              </a:defRPr>
            </a:lvl1pPr>
          </a:lstStyle>
          <a:p>
            <a:pPr lvl="0"/>
            <a:r>
              <a:rPr lang="en-GB" dirty="0"/>
              <a:t>Year</a:t>
            </a:r>
          </a:p>
        </p:txBody>
      </p:sp>
    </p:spTree>
    <p:extLst>
      <p:ext uri="{BB962C8B-B14F-4D97-AF65-F5344CB8AC3E}">
        <p14:creationId xmlns:p14="http://schemas.microsoft.com/office/powerpoint/2010/main" val="444776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verview">
    <p:spTree>
      <p:nvGrpSpPr>
        <p:cNvPr id="1" name=""/>
        <p:cNvGrpSpPr/>
        <p:nvPr/>
      </p:nvGrpSpPr>
      <p:grpSpPr>
        <a:xfrm>
          <a:off x="0" y="0"/>
          <a:ext cx="0" cy="0"/>
          <a:chOff x="0" y="0"/>
          <a:chExt cx="0" cy="0"/>
        </a:xfrm>
      </p:grpSpPr>
      <p:sp>
        <p:nvSpPr>
          <p:cNvPr id="7" name="Content Placeholder 29">
            <a:extLst>
              <a:ext uri="{FF2B5EF4-FFF2-40B4-BE49-F238E27FC236}">
                <a16:creationId xmlns:a16="http://schemas.microsoft.com/office/drawing/2014/main" id="{575B5943-D446-7544-8973-F18AFB6D82EB}"/>
              </a:ext>
            </a:extLst>
          </p:cNvPr>
          <p:cNvSpPr>
            <a:spLocks noGrp="1"/>
          </p:cNvSpPr>
          <p:nvPr>
            <p:ph sz="quarter" idx="10" hasCustomPrompt="1"/>
          </p:nvPr>
        </p:nvSpPr>
        <p:spPr>
          <a:xfrm>
            <a:off x="263026" y="432783"/>
            <a:ext cx="4908667" cy="874712"/>
          </a:xfrm>
        </p:spPr>
        <p:txBody>
          <a:bodyPr anchor="ctr">
            <a:normAutofit/>
          </a:bodyPr>
          <a:lstStyle>
            <a:lvl1pPr>
              <a:lnSpc>
                <a:spcPct val="100000"/>
              </a:lnSpc>
              <a:spcBef>
                <a:spcPts val="0"/>
              </a:spcBef>
              <a:defRPr sz="2400"/>
            </a:lvl1pPr>
          </a:lstStyle>
          <a:p>
            <a:pPr lvl="0"/>
            <a:r>
              <a:rPr lang="en-GB" dirty="0"/>
              <a:t>Title</a:t>
            </a:r>
          </a:p>
        </p:txBody>
      </p:sp>
    </p:spTree>
    <p:extLst>
      <p:ext uri="{BB962C8B-B14F-4D97-AF65-F5344CB8AC3E}">
        <p14:creationId xmlns:p14="http://schemas.microsoft.com/office/powerpoint/2010/main" val="498515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ctivity">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19219F6C-D267-1643-A7BF-A2FC97B547CC}"/>
              </a:ext>
            </a:extLst>
          </p:cNvPr>
          <p:cNvSpPr>
            <a:spLocks noGrp="1"/>
          </p:cNvSpPr>
          <p:nvPr>
            <p:ph sz="quarter" idx="12"/>
          </p:nvPr>
        </p:nvSpPr>
        <p:spPr>
          <a:xfrm>
            <a:off x="263026" y="1381328"/>
            <a:ext cx="11736887" cy="5161712"/>
          </a:xfrm>
        </p:spPr>
        <p:txBody>
          <a:bodyPr>
            <a:normAutofit/>
          </a:bodyPr>
          <a:lstStyle>
            <a:lvl1pPr>
              <a:defRPr sz="1800"/>
            </a:lvl1pPr>
            <a:lvl2pPr marL="457200" indent="0">
              <a:buNone/>
              <a:defRPr/>
            </a:lvl2pPr>
          </a:lstStyle>
          <a:p>
            <a:pPr lvl="0"/>
            <a:r>
              <a:rPr lang="en-GB" dirty="0"/>
              <a:t>Click to edit Master text styles</a:t>
            </a:r>
          </a:p>
        </p:txBody>
      </p:sp>
      <p:sp>
        <p:nvSpPr>
          <p:cNvPr id="7" name="Content Placeholder 29">
            <a:extLst>
              <a:ext uri="{FF2B5EF4-FFF2-40B4-BE49-F238E27FC236}">
                <a16:creationId xmlns:a16="http://schemas.microsoft.com/office/drawing/2014/main" id="{575B5943-D446-7544-8973-F18AFB6D82EB}"/>
              </a:ext>
            </a:extLst>
          </p:cNvPr>
          <p:cNvSpPr>
            <a:spLocks noGrp="1"/>
          </p:cNvSpPr>
          <p:nvPr>
            <p:ph sz="quarter" idx="10" hasCustomPrompt="1"/>
          </p:nvPr>
        </p:nvSpPr>
        <p:spPr>
          <a:xfrm>
            <a:off x="263026" y="432783"/>
            <a:ext cx="6701978" cy="874712"/>
          </a:xfrm>
        </p:spPr>
        <p:txBody>
          <a:bodyPr anchor="ctr">
            <a:normAutofit/>
          </a:bodyPr>
          <a:lstStyle>
            <a:lvl1pPr>
              <a:lnSpc>
                <a:spcPct val="100000"/>
              </a:lnSpc>
              <a:spcBef>
                <a:spcPts val="0"/>
              </a:spcBef>
              <a:defRPr sz="2800"/>
            </a:lvl1pPr>
          </a:lstStyle>
          <a:p>
            <a:pPr lvl="0"/>
            <a:r>
              <a:rPr lang="en-GB" dirty="0"/>
              <a:t>Title</a:t>
            </a:r>
          </a:p>
        </p:txBody>
      </p:sp>
    </p:spTree>
    <p:extLst>
      <p:ext uri="{BB962C8B-B14F-4D97-AF65-F5344CB8AC3E}">
        <p14:creationId xmlns:p14="http://schemas.microsoft.com/office/powerpoint/2010/main" val="28296719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8FBFF"/>
        </a:solidFill>
        <a:effectLst/>
      </p:bgPr>
    </p:bg>
    <p:spTree>
      <p:nvGrpSpPr>
        <p:cNvPr id="1" name=""/>
        <p:cNvGrpSpPr/>
        <p:nvPr/>
      </p:nvGrpSpPr>
      <p:grpSpPr>
        <a:xfrm>
          <a:off x="0" y="0"/>
          <a:ext cx="0" cy="0"/>
          <a:chOff x="0" y="0"/>
          <a:chExt cx="0" cy="0"/>
        </a:xfrm>
      </p:grpSpPr>
      <p:pic>
        <p:nvPicPr>
          <p:cNvPr id="3" name="Picture 2" descr="A picture containing text, gauge&#10;&#10;Description automatically generated">
            <a:extLst>
              <a:ext uri="{FF2B5EF4-FFF2-40B4-BE49-F238E27FC236}">
                <a16:creationId xmlns:a16="http://schemas.microsoft.com/office/drawing/2014/main" id="{2B7A83AC-536F-2047-82D4-5BD95B9F4A51}"/>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68F65FE-7BEE-7443-9C7B-5A38EE685BC6}"/>
              </a:ext>
            </a:extLst>
          </p:cNvPr>
          <p:cNvSpPr txBox="1"/>
          <p:nvPr userDrawn="1"/>
        </p:nvSpPr>
        <p:spPr>
          <a:xfrm>
            <a:off x="1880393" y="1770822"/>
            <a:ext cx="8431213" cy="1754326"/>
          </a:xfrm>
          <a:prstGeom prst="rect">
            <a:avLst/>
          </a:prstGeom>
          <a:noFill/>
        </p:spPr>
        <p:txBody>
          <a:bodyPr wrap="square" rtlCol="0">
            <a:spAutoFit/>
          </a:bodyPr>
          <a:lstStyle/>
          <a:p>
            <a:pPr algn="ctr"/>
            <a:r>
              <a:rPr lang="en-GB" sz="5400" dirty="0">
                <a:latin typeface="Century Gothic" panose="020B0502020202020204" pitchFamily="34" charset="0"/>
              </a:rPr>
              <a:t>The Ultimate Times Tables Resource Pack</a:t>
            </a:r>
          </a:p>
        </p:txBody>
      </p:sp>
      <p:sp>
        <p:nvSpPr>
          <p:cNvPr id="6" name="Content Placeholder 5">
            <a:extLst>
              <a:ext uri="{FF2B5EF4-FFF2-40B4-BE49-F238E27FC236}">
                <a16:creationId xmlns:a16="http://schemas.microsoft.com/office/drawing/2014/main" id="{4C12913D-C514-A645-B0D8-0D4C029912F9}"/>
              </a:ext>
            </a:extLst>
          </p:cNvPr>
          <p:cNvSpPr txBox="1">
            <a:spLocks/>
          </p:cNvSpPr>
          <p:nvPr userDrawn="1"/>
        </p:nvSpPr>
        <p:spPr>
          <a:xfrm>
            <a:off x="3631515" y="3779247"/>
            <a:ext cx="4928967" cy="713158"/>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3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Games and activities</a:t>
            </a:r>
          </a:p>
        </p:txBody>
      </p:sp>
    </p:spTree>
    <p:extLst>
      <p:ext uri="{BB962C8B-B14F-4D97-AF65-F5344CB8AC3E}">
        <p14:creationId xmlns:p14="http://schemas.microsoft.com/office/powerpoint/2010/main" val="4241947658"/>
      </p:ext>
    </p:extLst>
  </p:cSld>
  <p:clrMap bg1="lt1" tx1="dk1" bg2="lt2" tx2="dk2" accent1="accent1" accent2="accent2" accent3="accent3" accent4="accent4" accent5="accent5" accent6="accent6" hlink="hlink" folHlink="folHlink"/>
  <p:sldLayoutIdLst>
    <p:sldLayoutId id="21474836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8FBFF"/>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CBEBE5-5FBA-B348-89AC-94591443BFEF}"/>
              </a:ext>
            </a:extLst>
          </p:cNvPr>
          <p:cNvPicPr>
            <a:picLocks noChangeAspect="1"/>
          </p:cNvPicPr>
          <p:nvPr userDrawn="1"/>
        </p:nvPicPr>
        <p:blipFill>
          <a:blip r:embed="rId4"/>
          <a:stretch>
            <a:fillRect/>
          </a:stretch>
        </p:blipFill>
        <p:spPr>
          <a:xfrm>
            <a:off x="0" y="0"/>
            <a:ext cx="12192000" cy="406400"/>
          </a:xfrm>
          <a:prstGeom prst="rect">
            <a:avLst/>
          </a:prstGeom>
        </p:spPr>
      </p:pic>
      <p:sp>
        <p:nvSpPr>
          <p:cNvPr id="3" name="Text Placeholder 2">
            <a:extLst>
              <a:ext uri="{FF2B5EF4-FFF2-40B4-BE49-F238E27FC236}">
                <a16:creationId xmlns:a16="http://schemas.microsoft.com/office/drawing/2014/main" id="{D18BFE50-F6DB-F94A-A399-89895AAA64C5}"/>
              </a:ext>
            </a:extLst>
          </p:cNvPr>
          <p:cNvSpPr>
            <a:spLocks noGrp="1"/>
          </p:cNvSpPr>
          <p:nvPr>
            <p:ph type="body" idx="1"/>
          </p:nvPr>
        </p:nvSpPr>
        <p:spPr>
          <a:xfrm>
            <a:off x="263047" y="487680"/>
            <a:ext cx="11736887" cy="5689283"/>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pic>
        <p:nvPicPr>
          <p:cNvPr id="6" name="Picture 5">
            <a:extLst>
              <a:ext uri="{FF2B5EF4-FFF2-40B4-BE49-F238E27FC236}">
                <a16:creationId xmlns:a16="http://schemas.microsoft.com/office/drawing/2014/main" id="{1D8B7A00-251E-8449-93BD-3A16B09DBB67}"/>
              </a:ext>
            </a:extLst>
          </p:cNvPr>
          <p:cNvPicPr>
            <a:picLocks noChangeAspect="1"/>
          </p:cNvPicPr>
          <p:nvPr userDrawn="1"/>
        </p:nvPicPr>
        <p:blipFill>
          <a:blip r:embed="rId5"/>
          <a:stretch>
            <a:fillRect/>
          </a:stretch>
        </p:blipFill>
        <p:spPr>
          <a:xfrm>
            <a:off x="83127" y="6638306"/>
            <a:ext cx="2137830" cy="180844"/>
          </a:xfrm>
          <a:prstGeom prst="rect">
            <a:avLst/>
          </a:prstGeom>
        </p:spPr>
      </p:pic>
      <p:sp>
        <p:nvSpPr>
          <p:cNvPr id="8" name="Google Shape;27;p5">
            <a:extLst>
              <a:ext uri="{FF2B5EF4-FFF2-40B4-BE49-F238E27FC236}">
                <a16:creationId xmlns:a16="http://schemas.microsoft.com/office/drawing/2014/main" id="{DC781899-6412-AF48-8B65-47F03C5CD0D1}"/>
              </a:ext>
            </a:extLst>
          </p:cNvPr>
          <p:cNvSpPr txBox="1"/>
          <p:nvPr userDrawn="1"/>
        </p:nvSpPr>
        <p:spPr>
          <a:xfrm>
            <a:off x="4812000" y="6567178"/>
            <a:ext cx="7380000" cy="3231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en-GB" sz="900" b="1" dirty="0">
                <a:solidFill>
                  <a:srgbClr val="2779F5"/>
                </a:solidFill>
                <a:latin typeface="Nunito Sans"/>
                <a:ea typeface="Nunito Sans"/>
                <a:cs typeface="Nunito Sans"/>
                <a:sym typeface="Nunito Sans"/>
              </a:rPr>
              <a:t>   thirdspacelearning.com </a:t>
            </a:r>
            <a:r>
              <a:rPr lang="en-GB" sz="900" dirty="0">
                <a:solidFill>
                  <a:srgbClr val="2779F5"/>
                </a:solidFill>
                <a:latin typeface="Nunito Sans"/>
                <a:ea typeface="Nunito Sans"/>
                <a:cs typeface="Nunito Sans"/>
                <a:sym typeface="Nunito Sans"/>
              </a:rPr>
              <a:t>| Helping schools close the maths attainment gap through targeted one to one teaching and flexible resources</a:t>
            </a:r>
            <a:endParaRPr sz="900" dirty="0">
              <a:solidFill>
                <a:srgbClr val="2779F5"/>
              </a:solidFill>
              <a:latin typeface="Nunito Sans"/>
              <a:ea typeface="Nunito Sans"/>
              <a:cs typeface="Nunito Sans"/>
              <a:sym typeface="Nunito Sans"/>
            </a:endParaRPr>
          </a:p>
        </p:txBody>
      </p:sp>
    </p:spTree>
    <p:extLst>
      <p:ext uri="{BB962C8B-B14F-4D97-AF65-F5344CB8AC3E}">
        <p14:creationId xmlns:p14="http://schemas.microsoft.com/office/powerpoint/2010/main" val="1906738739"/>
      </p:ext>
    </p:extLst>
  </p:cSld>
  <p:clrMap bg1="lt1" tx1="dk1" bg2="lt2" tx2="dk2" accent1="accent1" accent2="accent2" accent3="accent3" accent4="accent4" accent5="accent5" accent6="accent6" hlink="hlink" folHlink="folHlink"/>
  <p:sldLayoutIdLst>
    <p:sldLayoutId id="2147483660" r:id="rId1"/>
    <p:sldLayoutId id="2147483657" r:id="rId2"/>
  </p:sldLayoutIdLst>
  <p:txStyles>
    <p:titleStyle>
      <a:lvl1pPr algn="l" defTabSz="914400" rtl="0" eaLnBrk="1" latinLnBrk="0" hangingPunct="1">
        <a:lnSpc>
          <a:spcPct val="90000"/>
        </a:lnSpc>
        <a:spcBef>
          <a:spcPct val="0"/>
        </a:spcBef>
        <a:buNone/>
        <a:defRPr sz="1600" kern="1200">
          <a:solidFill>
            <a:srgbClr val="0277BD"/>
          </a:solidFill>
          <a:latin typeface="Century Gothic" panose="020B0502020202020204" pitchFamily="34" charset="0"/>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1800" kern="1200">
          <a:solidFill>
            <a:srgbClr val="222222"/>
          </a:solidFill>
          <a:latin typeface="Century Gothic" panose="020B0502020202020204" pitchFamily="34" charset="0"/>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600" kern="1200">
          <a:solidFill>
            <a:srgbClr val="222222"/>
          </a:solidFill>
          <a:latin typeface="Century Gothic" panose="020B0502020202020204" pitchFamily="34" charset="0"/>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rgbClr val="222222"/>
          </a:solidFill>
          <a:latin typeface="Century Gothic" panose="020B0502020202020204" pitchFamily="34" charset="0"/>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rgbClr val="222222"/>
          </a:solidFill>
          <a:latin typeface="Century Gothic" panose="020B0502020202020204" pitchFamily="34" charset="0"/>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rgbClr val="222222"/>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AE01367-A1CB-804F-AB86-02EF8220CEE0}"/>
              </a:ext>
            </a:extLst>
          </p:cNvPr>
          <p:cNvSpPr>
            <a:spLocks noGrp="1"/>
          </p:cNvSpPr>
          <p:nvPr>
            <p:ph sz="quarter" idx="14"/>
          </p:nvPr>
        </p:nvSpPr>
        <p:spPr/>
        <p:txBody>
          <a:bodyPr/>
          <a:lstStyle/>
          <a:p>
            <a:r>
              <a:rPr lang="en-GB" dirty="0"/>
              <a:t>Year 6</a:t>
            </a:r>
          </a:p>
        </p:txBody>
      </p:sp>
    </p:spTree>
    <p:extLst>
      <p:ext uri="{BB962C8B-B14F-4D97-AF65-F5344CB8AC3E}">
        <p14:creationId xmlns:p14="http://schemas.microsoft.com/office/powerpoint/2010/main" val="763837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2420996383"/>
              </p:ext>
            </p:extLst>
          </p:nvPr>
        </p:nvGraphicFramePr>
        <p:xfrm>
          <a:off x="243275" y="1231925"/>
          <a:ext cx="11872524" cy="4312920"/>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 Ultimate Skirmish</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Playing cards per pair</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2) Maths, Paper, Scissors (reloaded)</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3) Squares and Ladders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 large hundred square per pair</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 counter per pupil</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 6-sided die per pair</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4) Remainder Race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 remainder race board per pair</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Remainder race cards per pair</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 counter per pupil</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5) The Equaliser</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6) Division Bingo</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Mini whiteboards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234055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2595618019"/>
              </p:ext>
            </p:extLst>
          </p:nvPr>
        </p:nvGraphicFramePr>
        <p:xfrm>
          <a:off x="243275" y="1231925"/>
          <a:ext cx="11872524" cy="5044440"/>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7) Estimate or Accurate?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One post-it note with x written on it per pair</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Small digit cards 0-9 per pair</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Timer </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Mini whiteboards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8) Answer Race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Two sets of medium digit cards 0-9</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 cone</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An area</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9) Race to 500</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 6-sided die per pupil</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10) Splat</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l"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11) Decimal Multiplication?</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l"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12) Decimal Duel</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Decimal duel cards per pair</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 12-sided die per pupil</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166101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633953441"/>
              </p:ext>
            </p:extLst>
          </p:nvPr>
        </p:nvGraphicFramePr>
        <p:xfrm>
          <a:off x="243275" y="1231925"/>
          <a:ext cx="11872524" cy="3327400"/>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C599"/>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13) Double Trouble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Mini whiteboards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extLst>
                  <a:ext uri="{0D108BD9-81ED-4DB2-BD59-A6C34878D82A}">
                    <a16:rowId xmlns:a16="http://schemas.microsoft.com/office/drawing/2014/main" val="1906563787"/>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14) What do we know if...</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Mini whiteboards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15) Do you have the Maths Factor?</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Mini whiteboards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16) Sharks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 large area</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12 hoops</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Large number cards 1-12</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618370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ABDE72-3F5F-9B40-B6C6-61BB295BCDD4}"/>
              </a:ext>
            </a:extLst>
          </p:cNvPr>
          <p:cNvSpPr>
            <a:spLocks noGrp="1"/>
          </p:cNvSpPr>
          <p:nvPr>
            <p:ph sz="quarter" idx="12"/>
          </p:nvPr>
        </p:nvSpPr>
        <p:spPr/>
        <p:txBody>
          <a:bodyPr>
            <a:normAutofit fontScale="92500" lnSpcReduction="20000"/>
          </a:bodyPr>
          <a:lstStyle/>
          <a:p>
            <a:r>
              <a:rPr lang="en-GB" b="1" dirty="0"/>
              <a:t>Focus: </a:t>
            </a:r>
            <a:r>
              <a:rPr lang="en-GB" dirty="0"/>
              <a:t>Recall multiplication and division facts for the 1 to 12 times tables. </a:t>
            </a:r>
          </a:p>
          <a:p>
            <a:r>
              <a:rPr lang="en-GB" b="1" dirty="0"/>
              <a:t>Aim: </a:t>
            </a:r>
            <a:r>
              <a:rPr lang="en-GB" dirty="0"/>
              <a:t>Multiply the values of two cards together first.</a:t>
            </a:r>
          </a:p>
          <a:p>
            <a:r>
              <a:rPr lang="en-GB" b="1" dirty="0"/>
              <a:t> You will need: </a:t>
            </a:r>
            <a:r>
              <a:rPr lang="en-GB" dirty="0"/>
              <a:t>Playing cards per pair</a:t>
            </a:r>
          </a:p>
          <a:p>
            <a:r>
              <a:rPr lang="en-GB" b="1" dirty="0"/>
              <a:t>Instructions: </a:t>
            </a:r>
          </a:p>
          <a:p>
            <a:pPr marL="342900" indent="-342900">
              <a:buFont typeface="+mj-lt"/>
              <a:buAutoNum type="arabicParenR"/>
            </a:pPr>
            <a:r>
              <a:rPr lang="en-GB" dirty="0"/>
              <a:t>You will be given a pack of cards (without the joker) in your pairs. The Ace is worth 50, the Jack is worth 60, a Queen is worth 70 and a King is worth 80. </a:t>
            </a:r>
          </a:p>
          <a:p>
            <a:pPr marL="342900" indent="-342900">
              <a:buFont typeface="+mj-lt"/>
              <a:buAutoNum type="arabicParenR"/>
            </a:pPr>
            <a:r>
              <a:rPr lang="en-GB" dirty="0"/>
              <a:t>Shuffle your cards and deal them equally between you. </a:t>
            </a:r>
          </a:p>
          <a:p>
            <a:pPr marL="342900" indent="-342900">
              <a:buFont typeface="+mj-lt"/>
              <a:buAutoNum type="arabicParenR"/>
            </a:pPr>
            <a:r>
              <a:rPr lang="en-GB" dirty="0"/>
              <a:t>Count down from three to one. On one, both of you turn over your top card. </a:t>
            </a:r>
          </a:p>
          <a:p>
            <a:pPr marL="342900" indent="-342900">
              <a:buFont typeface="+mj-lt"/>
              <a:buAutoNum type="arabicParenR"/>
            </a:pPr>
            <a:r>
              <a:rPr lang="en-GB" dirty="0"/>
              <a:t>Race to be the first person to multiply the numbers on both cards together. When you have the answer, say it out loud and put your hand on the card. </a:t>
            </a:r>
          </a:p>
          <a:p>
            <a:pPr marL="342900" indent="-342900">
              <a:buFont typeface="+mj-lt"/>
              <a:buAutoNum type="arabicParenR"/>
            </a:pPr>
            <a:r>
              <a:rPr lang="en-GB" dirty="0"/>
              <a:t>The first person to give the correct answer and touch the card first, wins the card. If you are first but say the wrong answer, your partner wins the card. </a:t>
            </a:r>
          </a:p>
        </p:txBody>
      </p:sp>
      <p:sp>
        <p:nvSpPr>
          <p:cNvPr id="3" name="Content Placeholder 2">
            <a:extLst>
              <a:ext uri="{FF2B5EF4-FFF2-40B4-BE49-F238E27FC236}">
                <a16:creationId xmlns:a16="http://schemas.microsoft.com/office/drawing/2014/main" id="{A1C0733A-6309-684C-A4DE-02E94CF4BFEA}"/>
              </a:ext>
            </a:extLst>
          </p:cNvPr>
          <p:cNvSpPr>
            <a:spLocks noGrp="1"/>
          </p:cNvSpPr>
          <p:nvPr>
            <p:ph sz="quarter" idx="10"/>
          </p:nvPr>
        </p:nvSpPr>
        <p:spPr/>
        <p:txBody>
          <a:bodyPr/>
          <a:lstStyle/>
          <a:p>
            <a:r>
              <a:rPr lang="en-GB" dirty="0"/>
              <a:t>Ultimate Skirmish</a:t>
            </a:r>
          </a:p>
        </p:txBody>
      </p:sp>
      <p:sp>
        <p:nvSpPr>
          <p:cNvPr id="4" name="Rounded Rectangle 3">
            <a:extLst>
              <a:ext uri="{FF2B5EF4-FFF2-40B4-BE49-F238E27FC236}">
                <a16:creationId xmlns:a16="http://schemas.microsoft.com/office/drawing/2014/main" id="{424CDCBF-4C1F-A14D-918D-87BD655A4D3E}"/>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4009961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CFA0ADA-D4BA-0F40-80FF-7074D2E151D3}"/>
              </a:ext>
            </a:extLst>
          </p:cNvPr>
          <p:cNvSpPr>
            <a:spLocks noGrp="1"/>
          </p:cNvSpPr>
          <p:nvPr>
            <p:ph sz="quarter" idx="12"/>
          </p:nvPr>
        </p:nvSpPr>
        <p:spPr>
          <a:xfrm>
            <a:off x="263027" y="1381328"/>
            <a:ext cx="8493700" cy="5161712"/>
          </a:xfrm>
        </p:spPr>
        <p:txBody>
          <a:bodyPr>
            <a:normAutofit fontScale="92500" lnSpcReduction="20000"/>
          </a:bodyPr>
          <a:lstStyle/>
          <a:p>
            <a:r>
              <a:rPr lang="en-GB" b="1" dirty="0"/>
              <a:t>Focus: </a:t>
            </a:r>
            <a:r>
              <a:rPr lang="en-GB" dirty="0"/>
              <a:t>Recognise and use multiplication and division facts for multiples of 10 and 100.</a:t>
            </a:r>
          </a:p>
          <a:p>
            <a:r>
              <a:rPr lang="en-GB" b="1" dirty="0"/>
              <a:t>Aim: </a:t>
            </a:r>
            <a:r>
              <a:rPr lang="en-GB" dirty="0"/>
              <a:t>Play a maths version of rock, paper, scissors.</a:t>
            </a:r>
          </a:p>
          <a:p>
            <a:r>
              <a:rPr lang="en-GB" b="1" dirty="0"/>
              <a:t>Instructions: </a:t>
            </a:r>
          </a:p>
          <a:p>
            <a:pPr marL="342900" indent="-342900">
              <a:buFont typeface="+mj-lt"/>
              <a:buAutoNum type="arabicParenR"/>
            </a:pPr>
            <a:r>
              <a:rPr lang="en-GB" dirty="0"/>
              <a:t>Make both hands into fists and say, “Maths, paper, scissors.” </a:t>
            </a:r>
          </a:p>
          <a:p>
            <a:pPr marL="342900" indent="-342900">
              <a:buFont typeface="+mj-lt"/>
              <a:buAutoNum type="arabicParenR"/>
            </a:pPr>
            <a:r>
              <a:rPr lang="en-GB" dirty="0"/>
              <a:t>When you say scissors, hold out between 2 and 10 fingers. </a:t>
            </a:r>
          </a:p>
          <a:p>
            <a:pPr marL="342900" indent="-342900">
              <a:buFont typeface="+mj-lt"/>
              <a:buAutoNum type="arabicParenR"/>
            </a:pPr>
            <a:r>
              <a:rPr lang="en-GB" dirty="0"/>
              <a:t>Multiply the number of fingers you hold up by 10. </a:t>
            </a:r>
          </a:p>
          <a:p>
            <a:pPr marL="342900" indent="-342900">
              <a:buFont typeface="+mj-lt"/>
              <a:buAutoNum type="arabicParenR"/>
            </a:pPr>
            <a:r>
              <a:rPr lang="en-GB" dirty="0"/>
              <a:t>Multiply the number of fingers your partner holds up by 10. </a:t>
            </a:r>
          </a:p>
          <a:p>
            <a:pPr marL="342900" indent="-342900">
              <a:buFont typeface="+mj-lt"/>
              <a:buAutoNum type="arabicParenR"/>
            </a:pPr>
            <a:r>
              <a:rPr lang="en-GB" dirty="0"/>
              <a:t>Multiply both numbers together. </a:t>
            </a:r>
          </a:p>
          <a:p>
            <a:pPr marL="342900" indent="-342900">
              <a:buFont typeface="+mj-lt"/>
              <a:buAutoNum type="arabicParenR"/>
            </a:pPr>
            <a:r>
              <a:rPr lang="en-GB" dirty="0"/>
              <a:t>The first person to say the correct calculation and answer wins a point. </a:t>
            </a:r>
          </a:p>
          <a:p>
            <a:pPr marL="342900" indent="-342900">
              <a:buFont typeface="+mj-lt"/>
              <a:buAutoNum type="arabicParenR"/>
            </a:pPr>
            <a:r>
              <a:rPr lang="en-GB" dirty="0"/>
              <a:t>The winner is the person to get the most points in a set number of minutes.</a:t>
            </a:r>
          </a:p>
        </p:txBody>
      </p:sp>
      <p:sp>
        <p:nvSpPr>
          <p:cNvPr id="3" name="Content Placeholder 2">
            <a:extLst>
              <a:ext uri="{FF2B5EF4-FFF2-40B4-BE49-F238E27FC236}">
                <a16:creationId xmlns:a16="http://schemas.microsoft.com/office/drawing/2014/main" id="{3450398E-DEE8-EB4F-999A-3B94D306681A}"/>
              </a:ext>
            </a:extLst>
          </p:cNvPr>
          <p:cNvSpPr>
            <a:spLocks noGrp="1"/>
          </p:cNvSpPr>
          <p:nvPr>
            <p:ph sz="quarter" idx="10"/>
          </p:nvPr>
        </p:nvSpPr>
        <p:spPr/>
        <p:txBody>
          <a:bodyPr/>
          <a:lstStyle/>
          <a:p>
            <a:r>
              <a:rPr lang="en-GB" dirty="0"/>
              <a:t>Maths, Paper, Scissors (reloaded)</a:t>
            </a:r>
          </a:p>
        </p:txBody>
      </p:sp>
      <p:sp>
        <p:nvSpPr>
          <p:cNvPr id="4" name="Rounded Rectangle 3">
            <a:extLst>
              <a:ext uri="{FF2B5EF4-FFF2-40B4-BE49-F238E27FC236}">
                <a16:creationId xmlns:a16="http://schemas.microsoft.com/office/drawing/2014/main" id="{802B2379-72A0-D64E-A116-31E807D83D2C}"/>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
        <p:nvSpPr>
          <p:cNvPr id="5" name="Rounded Rectangle 4">
            <a:extLst>
              <a:ext uri="{FF2B5EF4-FFF2-40B4-BE49-F238E27FC236}">
                <a16:creationId xmlns:a16="http://schemas.microsoft.com/office/drawing/2014/main" id="{AA0FBA03-05BC-DA44-944C-751B7E13CAA6}"/>
              </a:ext>
            </a:extLst>
          </p:cNvPr>
          <p:cNvSpPr/>
          <p:nvPr/>
        </p:nvSpPr>
        <p:spPr>
          <a:xfrm>
            <a:off x="8756726" y="1751273"/>
            <a:ext cx="3243188" cy="4627226"/>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Both: “Maths, paper, scissors.”</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Partner A holds out 5 fingers.</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Partner B holds out 2 fingers.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5 x 10 = 50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2 x 10 = 20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50 x 20 = 1,000</a:t>
            </a:r>
          </a:p>
        </p:txBody>
      </p:sp>
    </p:spTree>
    <p:extLst>
      <p:ext uri="{BB962C8B-B14F-4D97-AF65-F5344CB8AC3E}">
        <p14:creationId xmlns:p14="http://schemas.microsoft.com/office/powerpoint/2010/main" val="34570883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85E6076-A914-2B45-8B01-4000A0659FAE}"/>
              </a:ext>
            </a:extLst>
          </p:cNvPr>
          <p:cNvSpPr>
            <a:spLocks noGrp="1"/>
          </p:cNvSpPr>
          <p:nvPr>
            <p:ph sz="quarter" idx="12"/>
          </p:nvPr>
        </p:nvSpPr>
        <p:spPr/>
        <p:txBody>
          <a:bodyPr>
            <a:normAutofit lnSpcReduction="10000"/>
          </a:bodyPr>
          <a:lstStyle/>
          <a:p>
            <a:r>
              <a:rPr lang="en-GB" b="1" dirty="0"/>
              <a:t>Focus: </a:t>
            </a:r>
            <a:r>
              <a:rPr lang="en-GB" dirty="0"/>
              <a:t>Identify factors, square and prime numbers. </a:t>
            </a:r>
          </a:p>
          <a:p>
            <a:r>
              <a:rPr lang="en-GB" b="1" dirty="0"/>
              <a:t>Aim: </a:t>
            </a:r>
            <a:r>
              <a:rPr lang="en-GB" dirty="0"/>
              <a:t>Reach 1 first. </a:t>
            </a:r>
          </a:p>
          <a:p>
            <a:r>
              <a:rPr lang="en-GB" b="1" dirty="0"/>
              <a:t>You will need: </a:t>
            </a:r>
            <a:r>
              <a:rPr lang="en-GB" dirty="0"/>
              <a:t>A large hundred square per pair; a counter per pair; a 6-sided die per pair</a:t>
            </a:r>
          </a:p>
          <a:p>
            <a:r>
              <a:rPr lang="en-GB" b="1" dirty="0"/>
              <a:t>Instructions: </a:t>
            </a:r>
          </a:p>
          <a:p>
            <a:pPr marL="342900" indent="-342900">
              <a:buFont typeface="+mj-lt"/>
              <a:buAutoNum type="arabicParenR"/>
            </a:pPr>
            <a:r>
              <a:rPr lang="en-GB" dirty="0"/>
              <a:t>You are going to play a maths version of snakes and ladders.</a:t>
            </a:r>
          </a:p>
          <a:p>
            <a:pPr marL="342900" indent="-342900">
              <a:buFont typeface="+mj-lt"/>
              <a:buAutoNum type="arabicParenR"/>
            </a:pPr>
            <a:r>
              <a:rPr lang="en-GB" dirty="0"/>
              <a:t>Start with your counters to the right of the ‘100’ square. </a:t>
            </a:r>
          </a:p>
          <a:p>
            <a:pPr marL="342900" indent="-342900">
              <a:buFont typeface="+mj-lt"/>
              <a:buAutoNum type="arabicParenR"/>
            </a:pPr>
            <a:r>
              <a:rPr lang="en-GB" dirty="0"/>
              <a:t>Take it in turns to roll the die and move that number of spaces (counting down). </a:t>
            </a:r>
          </a:p>
          <a:p>
            <a:pPr marL="342900" indent="-342900">
              <a:buFont typeface="+mj-lt"/>
              <a:buAutoNum type="arabicParenR"/>
            </a:pPr>
            <a:r>
              <a:rPr lang="en-GB" dirty="0"/>
              <a:t>Look at the number you land on. If it is a square number, climb up two rows. If it is a prime number, slide down one row (if you’re on the bottom row already, move back one space).</a:t>
            </a:r>
          </a:p>
          <a:p>
            <a:pPr marL="342900" indent="-342900">
              <a:buFont typeface="+mj-lt"/>
              <a:buAutoNum type="arabicParenR"/>
            </a:pPr>
            <a:r>
              <a:rPr lang="en-GB" dirty="0"/>
              <a:t>To win, be the first person to reach 1.  </a:t>
            </a:r>
          </a:p>
        </p:txBody>
      </p:sp>
      <p:sp>
        <p:nvSpPr>
          <p:cNvPr id="3" name="Content Placeholder 2">
            <a:extLst>
              <a:ext uri="{FF2B5EF4-FFF2-40B4-BE49-F238E27FC236}">
                <a16:creationId xmlns:a16="http://schemas.microsoft.com/office/drawing/2014/main" id="{BD376B27-639A-CE42-BB7A-9BBA358A05F6}"/>
              </a:ext>
            </a:extLst>
          </p:cNvPr>
          <p:cNvSpPr>
            <a:spLocks noGrp="1"/>
          </p:cNvSpPr>
          <p:nvPr>
            <p:ph sz="quarter" idx="10"/>
          </p:nvPr>
        </p:nvSpPr>
        <p:spPr/>
        <p:txBody>
          <a:bodyPr/>
          <a:lstStyle/>
          <a:p>
            <a:r>
              <a:rPr lang="en-GB" dirty="0"/>
              <a:t>Squares and Ladders</a:t>
            </a:r>
          </a:p>
        </p:txBody>
      </p:sp>
      <p:sp>
        <p:nvSpPr>
          <p:cNvPr id="4" name="Rounded Rectangle 3">
            <a:extLst>
              <a:ext uri="{FF2B5EF4-FFF2-40B4-BE49-F238E27FC236}">
                <a16:creationId xmlns:a16="http://schemas.microsoft.com/office/drawing/2014/main" id="{BE0C3995-0D1E-6047-AAFB-C8B709BBF8D9}"/>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29908871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DC7B61B-D814-EF43-9DE8-33D0EB67E07F}"/>
              </a:ext>
            </a:extLst>
          </p:cNvPr>
          <p:cNvSpPr>
            <a:spLocks noGrp="1"/>
          </p:cNvSpPr>
          <p:nvPr>
            <p:ph sz="quarter" idx="12"/>
          </p:nvPr>
        </p:nvSpPr>
        <p:spPr/>
        <p:txBody>
          <a:bodyPr>
            <a:normAutofit/>
          </a:bodyPr>
          <a:lstStyle/>
          <a:p>
            <a:r>
              <a:rPr lang="en-GB" b="1" dirty="0"/>
              <a:t>Focus: </a:t>
            </a:r>
            <a:r>
              <a:rPr lang="en-GB" dirty="0"/>
              <a:t>Mentally dividing using the 1 to 12 times tables. </a:t>
            </a:r>
          </a:p>
          <a:p>
            <a:r>
              <a:rPr lang="en-GB" b="1" dirty="0"/>
              <a:t>Aim: </a:t>
            </a:r>
            <a:r>
              <a:rPr lang="en-GB" dirty="0"/>
              <a:t>Be the first to land on the finish square. </a:t>
            </a:r>
          </a:p>
          <a:p>
            <a:r>
              <a:rPr lang="en-GB" b="1" dirty="0"/>
              <a:t>You will need: </a:t>
            </a:r>
            <a:r>
              <a:rPr lang="en-GB" dirty="0"/>
              <a:t>Remainder race board per pair; Remainder race cards per pair; a counter per pupil</a:t>
            </a:r>
          </a:p>
          <a:p>
            <a:r>
              <a:rPr lang="en-GB" b="1" dirty="0"/>
              <a:t>Instructions: </a:t>
            </a:r>
          </a:p>
          <a:p>
            <a:pPr marL="342900" indent="-342900">
              <a:buFont typeface="+mj-lt"/>
              <a:buAutoNum type="arabicParenR"/>
            </a:pPr>
            <a:r>
              <a:rPr lang="en-GB" dirty="0"/>
              <a:t>Each player places their counter on the start of the race board.</a:t>
            </a:r>
          </a:p>
          <a:p>
            <a:pPr marL="342900" indent="-342900">
              <a:buFont typeface="+mj-lt"/>
              <a:buAutoNum type="arabicParenR"/>
            </a:pPr>
            <a:r>
              <a:rPr lang="en-GB" dirty="0"/>
              <a:t>Take it in turns to turn over a card and divide the number on the card by the number your counter is on.</a:t>
            </a:r>
          </a:p>
          <a:p>
            <a:pPr marL="342900" indent="-342900">
              <a:buFont typeface="+mj-lt"/>
              <a:buAutoNum type="arabicParenR"/>
            </a:pPr>
            <a:r>
              <a:rPr lang="en-GB" dirty="0"/>
              <a:t>When you have completed the calculation, move forward by the number of remainders in your answer. </a:t>
            </a:r>
          </a:p>
          <a:p>
            <a:pPr marL="342900" indent="-342900">
              <a:buFont typeface="+mj-lt"/>
              <a:buAutoNum type="arabicParenR"/>
            </a:pPr>
            <a:r>
              <a:rPr lang="en-GB" dirty="0"/>
              <a:t>The first person to land exactly on the finish square, wins. </a:t>
            </a:r>
          </a:p>
        </p:txBody>
      </p:sp>
      <p:sp>
        <p:nvSpPr>
          <p:cNvPr id="3" name="Content Placeholder 2">
            <a:extLst>
              <a:ext uri="{FF2B5EF4-FFF2-40B4-BE49-F238E27FC236}">
                <a16:creationId xmlns:a16="http://schemas.microsoft.com/office/drawing/2014/main" id="{41236F38-2F2B-674D-A145-082D0C8BB3EC}"/>
              </a:ext>
            </a:extLst>
          </p:cNvPr>
          <p:cNvSpPr>
            <a:spLocks noGrp="1"/>
          </p:cNvSpPr>
          <p:nvPr>
            <p:ph sz="quarter" idx="10"/>
          </p:nvPr>
        </p:nvSpPr>
        <p:spPr/>
        <p:txBody>
          <a:bodyPr/>
          <a:lstStyle/>
          <a:p>
            <a:r>
              <a:rPr lang="en-GB" dirty="0"/>
              <a:t>Remainder Race</a:t>
            </a:r>
          </a:p>
        </p:txBody>
      </p:sp>
      <p:sp>
        <p:nvSpPr>
          <p:cNvPr id="4" name="Rounded Rectangle 3">
            <a:extLst>
              <a:ext uri="{FF2B5EF4-FFF2-40B4-BE49-F238E27FC236}">
                <a16:creationId xmlns:a16="http://schemas.microsoft.com/office/drawing/2014/main" id="{64A98812-FF95-4340-BBD9-B327CB0185E4}"/>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131969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DC7B61B-D814-EF43-9DE8-33D0EB67E07F}"/>
              </a:ext>
            </a:extLst>
          </p:cNvPr>
          <p:cNvSpPr>
            <a:spLocks noGrp="1"/>
          </p:cNvSpPr>
          <p:nvPr>
            <p:ph sz="quarter" idx="12"/>
          </p:nvPr>
        </p:nvSpPr>
        <p:spPr/>
        <p:txBody>
          <a:bodyPr>
            <a:normAutofit lnSpcReduction="10000"/>
          </a:bodyPr>
          <a:lstStyle/>
          <a:p>
            <a:pPr marL="0" lvl="0" indent="0" algn="l" rtl="0">
              <a:spcBef>
                <a:spcPts val="0"/>
              </a:spcBef>
              <a:spcAft>
                <a:spcPts val="0"/>
              </a:spcAft>
              <a:buNone/>
            </a:pPr>
            <a:r>
              <a:rPr lang="en-GB" sz="1800" b="1" dirty="0">
                <a:solidFill>
                  <a:schemeClr val="dk1"/>
                </a:solidFill>
                <a:ea typeface="Source Sans Pro"/>
                <a:cs typeface="Source Sans Pro"/>
                <a:sym typeface="Source Sans Pro"/>
              </a:rPr>
              <a:t>Focus: </a:t>
            </a:r>
            <a:r>
              <a:rPr lang="en-GB" sz="1800" dirty="0">
                <a:solidFill>
                  <a:schemeClr val="dk1"/>
                </a:solidFill>
                <a:ea typeface="Source Sans Pro"/>
                <a:cs typeface="Source Sans Pro"/>
                <a:sym typeface="Source Sans Pro"/>
              </a:rPr>
              <a:t>Multiplication and division facts for the 1 to 12 times tables. </a:t>
            </a:r>
            <a:endParaRPr lang="en-GB" sz="1800" b="1" dirty="0">
              <a:solidFill>
                <a:schemeClr val="dk1"/>
              </a:solidFill>
              <a:ea typeface="Source Sans Pro"/>
              <a:cs typeface="Source Sans Pro"/>
              <a:sym typeface="Source Sans Pro"/>
            </a:endParaRPr>
          </a:p>
          <a:p>
            <a:pPr marL="0" lvl="0" indent="0" algn="l" rtl="0">
              <a:spcBef>
                <a:spcPts val="1000"/>
              </a:spcBef>
              <a:spcAft>
                <a:spcPts val="0"/>
              </a:spcAft>
              <a:buNone/>
            </a:pPr>
            <a:r>
              <a:rPr lang="en-GB" sz="1800" b="1" dirty="0">
                <a:solidFill>
                  <a:schemeClr val="dk1"/>
                </a:solidFill>
                <a:ea typeface="Source Sans Pro"/>
                <a:cs typeface="Source Sans Pro"/>
                <a:sym typeface="Source Sans Pro"/>
              </a:rPr>
              <a:t>Aim: </a:t>
            </a:r>
            <a:r>
              <a:rPr lang="en-GB" sz="1800" dirty="0">
                <a:solidFill>
                  <a:schemeClr val="dk1"/>
                </a:solidFill>
                <a:ea typeface="Source Sans Pro"/>
                <a:cs typeface="Source Sans Pro"/>
                <a:sym typeface="Source Sans Pro"/>
              </a:rPr>
              <a:t>Multiply or divide to make all the numbers in the set the same. </a:t>
            </a:r>
          </a:p>
          <a:p>
            <a:pPr marL="0" lvl="0" indent="0" algn="l" rtl="0">
              <a:spcBef>
                <a:spcPts val="1000"/>
              </a:spcBef>
              <a:spcAft>
                <a:spcPts val="0"/>
              </a:spcAft>
              <a:buNone/>
            </a:pPr>
            <a:r>
              <a:rPr lang="en-GB" sz="1800" b="1" dirty="0">
                <a:solidFill>
                  <a:schemeClr val="dk1"/>
                </a:solidFill>
                <a:ea typeface="Source Sans Pro"/>
                <a:cs typeface="Source Sans Pro"/>
                <a:sym typeface="Source Sans Pro"/>
              </a:rPr>
              <a:t>Instructions: </a:t>
            </a:r>
            <a:endParaRPr lang="en-GB" sz="1800" dirty="0">
              <a:solidFill>
                <a:schemeClr val="dk1"/>
              </a:solidFill>
            </a:endParaRPr>
          </a:p>
          <a:p>
            <a:pPr marL="457200" lvl="0" indent="-342900" algn="l" rtl="0">
              <a:spcBef>
                <a:spcPts val="1000"/>
              </a:spcBef>
              <a:spcAft>
                <a:spcPts val="0"/>
              </a:spcAft>
              <a:buClr>
                <a:schemeClr val="dk1"/>
              </a:buClr>
              <a:buSzPts val="1800"/>
              <a:buFont typeface="Source Sans Pro"/>
              <a:buAutoNum type="arabicPeriod"/>
            </a:pPr>
            <a:r>
              <a:rPr lang="en-GB" sz="1800" dirty="0">
                <a:solidFill>
                  <a:schemeClr val="dk1"/>
                </a:solidFill>
                <a:ea typeface="Source Sans Pro"/>
                <a:cs typeface="Source Sans Pro"/>
                <a:sym typeface="Source Sans Pro"/>
              </a:rPr>
              <a:t>I want to make all the numbers in each set the same value. </a:t>
            </a:r>
          </a:p>
          <a:p>
            <a:pPr marL="0" lvl="0" indent="0" algn="l" rtl="0">
              <a:spcBef>
                <a:spcPts val="1000"/>
              </a:spcBef>
              <a:spcAft>
                <a:spcPts val="0"/>
              </a:spcAft>
              <a:buNone/>
            </a:pPr>
            <a:endParaRPr lang="en-GB" sz="1800" dirty="0">
              <a:solidFill>
                <a:schemeClr val="dk1"/>
              </a:solidFill>
              <a:ea typeface="Source Sans Pro"/>
              <a:cs typeface="Source Sans Pro"/>
              <a:sym typeface="Source Sans Pro"/>
            </a:endParaRPr>
          </a:p>
          <a:p>
            <a:pPr marL="0" lvl="0" indent="0" algn="l" rtl="0">
              <a:spcBef>
                <a:spcPts val="1000"/>
              </a:spcBef>
              <a:spcAft>
                <a:spcPts val="0"/>
              </a:spcAft>
              <a:buNone/>
            </a:pPr>
            <a:endParaRPr lang="en-GB" sz="1800" dirty="0">
              <a:solidFill>
                <a:schemeClr val="dk1"/>
              </a:solidFill>
              <a:ea typeface="Source Sans Pro"/>
              <a:cs typeface="Source Sans Pro"/>
              <a:sym typeface="Source Sans Pro"/>
            </a:endParaRPr>
          </a:p>
          <a:p>
            <a:pPr marL="0" lvl="0" indent="0" algn="l" rtl="0">
              <a:spcBef>
                <a:spcPts val="1000"/>
              </a:spcBef>
              <a:spcAft>
                <a:spcPts val="0"/>
              </a:spcAft>
              <a:buNone/>
            </a:pPr>
            <a:endParaRPr lang="en-GB" sz="1800" dirty="0">
              <a:solidFill>
                <a:schemeClr val="dk1"/>
              </a:solidFill>
              <a:ea typeface="Source Sans Pro"/>
              <a:cs typeface="Source Sans Pro"/>
              <a:sym typeface="Source Sans Pro"/>
            </a:endParaRPr>
          </a:p>
          <a:p>
            <a:pPr marL="457200" lvl="0" indent="-342900" algn="l" rtl="0">
              <a:spcBef>
                <a:spcPts val="1000"/>
              </a:spcBef>
              <a:spcAft>
                <a:spcPts val="0"/>
              </a:spcAft>
              <a:buClr>
                <a:schemeClr val="dk1"/>
              </a:buClr>
              <a:buSzPts val="1800"/>
              <a:buFont typeface="+mj-lt"/>
              <a:buAutoNum type="arabicPeriod" startAt="2"/>
            </a:pPr>
            <a:r>
              <a:rPr lang="en-GB" sz="1800" dirty="0">
                <a:solidFill>
                  <a:schemeClr val="dk1"/>
                </a:solidFill>
                <a:ea typeface="Source Sans Pro"/>
                <a:cs typeface="Source Sans Pro"/>
                <a:sym typeface="Source Sans Pro"/>
              </a:rPr>
              <a:t>In pairs or groups, work out what to multiply or divide each number by to make all four numbers the same. </a:t>
            </a:r>
          </a:p>
          <a:p>
            <a:pPr marL="457200" lvl="0" indent="-342900" algn="l" rtl="0">
              <a:spcBef>
                <a:spcPts val="1000"/>
              </a:spcBef>
              <a:spcAft>
                <a:spcPts val="1000"/>
              </a:spcAft>
              <a:buClr>
                <a:schemeClr val="dk1"/>
              </a:buClr>
              <a:buSzPts val="1800"/>
              <a:buFont typeface="Source Sans Pro"/>
              <a:buAutoNum type="arabicPeriod" startAt="2"/>
            </a:pPr>
            <a:r>
              <a:rPr lang="en-GB" sz="1800" dirty="0">
                <a:solidFill>
                  <a:schemeClr val="dk1"/>
                </a:solidFill>
                <a:ea typeface="Source Sans Pro"/>
                <a:cs typeface="Source Sans Pro"/>
                <a:sym typeface="Source Sans Pro"/>
              </a:rPr>
              <a:t>Compare your solutions with another pair or group. </a:t>
            </a:r>
          </a:p>
        </p:txBody>
      </p:sp>
      <p:sp>
        <p:nvSpPr>
          <p:cNvPr id="3" name="Content Placeholder 2">
            <a:extLst>
              <a:ext uri="{FF2B5EF4-FFF2-40B4-BE49-F238E27FC236}">
                <a16:creationId xmlns:a16="http://schemas.microsoft.com/office/drawing/2014/main" id="{41236F38-2F2B-674D-A145-082D0C8BB3EC}"/>
              </a:ext>
            </a:extLst>
          </p:cNvPr>
          <p:cNvSpPr>
            <a:spLocks noGrp="1"/>
          </p:cNvSpPr>
          <p:nvPr>
            <p:ph sz="quarter" idx="10"/>
          </p:nvPr>
        </p:nvSpPr>
        <p:spPr/>
        <p:txBody>
          <a:bodyPr/>
          <a:lstStyle/>
          <a:p>
            <a:r>
              <a:rPr lang="en-GB" dirty="0"/>
              <a:t>The Equaliser</a:t>
            </a:r>
          </a:p>
        </p:txBody>
      </p:sp>
      <p:sp>
        <p:nvSpPr>
          <p:cNvPr id="4" name="Rounded Rectangle 3">
            <a:extLst>
              <a:ext uri="{FF2B5EF4-FFF2-40B4-BE49-F238E27FC236}">
                <a16:creationId xmlns:a16="http://schemas.microsoft.com/office/drawing/2014/main" id="{64A98812-FF95-4340-BBD9-B327CB0185E4}"/>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 Small group</a:t>
            </a:r>
          </a:p>
        </p:txBody>
      </p:sp>
      <p:graphicFrame>
        <p:nvGraphicFramePr>
          <p:cNvPr id="5" name="Google Shape;122;p15">
            <a:extLst>
              <a:ext uri="{FF2B5EF4-FFF2-40B4-BE49-F238E27FC236}">
                <a16:creationId xmlns:a16="http://schemas.microsoft.com/office/drawing/2014/main" id="{822A9D02-3282-D643-9255-0D3850DC0B9D}"/>
              </a:ext>
            </a:extLst>
          </p:cNvPr>
          <p:cNvGraphicFramePr/>
          <p:nvPr>
            <p:extLst>
              <p:ext uri="{D42A27DB-BD31-4B8C-83A1-F6EECF244321}">
                <p14:modId xmlns:p14="http://schemas.microsoft.com/office/powerpoint/2010/main" val="1942099950"/>
              </p:ext>
            </p:extLst>
          </p:nvPr>
        </p:nvGraphicFramePr>
        <p:xfrm>
          <a:off x="7514603" y="2697480"/>
          <a:ext cx="4127268" cy="2051180"/>
        </p:xfrm>
        <a:graphic>
          <a:graphicData uri="http://schemas.openxmlformats.org/drawingml/2006/table">
            <a:tbl>
              <a:tblPr>
                <a:noFill/>
              </a:tblPr>
              <a:tblGrid>
                <a:gridCol w="915720">
                  <a:extLst>
                    <a:ext uri="{9D8B030D-6E8A-4147-A177-3AD203B41FA5}">
                      <a16:colId xmlns:a16="http://schemas.microsoft.com/office/drawing/2014/main" val="20000"/>
                    </a:ext>
                  </a:extLst>
                </a:gridCol>
                <a:gridCol w="802887">
                  <a:extLst>
                    <a:ext uri="{9D8B030D-6E8A-4147-A177-3AD203B41FA5}">
                      <a16:colId xmlns:a16="http://schemas.microsoft.com/office/drawing/2014/main" val="20001"/>
                    </a:ext>
                  </a:extLst>
                </a:gridCol>
                <a:gridCol w="802887">
                  <a:extLst>
                    <a:ext uri="{9D8B030D-6E8A-4147-A177-3AD203B41FA5}">
                      <a16:colId xmlns:a16="http://schemas.microsoft.com/office/drawing/2014/main" val="20002"/>
                    </a:ext>
                  </a:extLst>
                </a:gridCol>
                <a:gridCol w="802887">
                  <a:extLst>
                    <a:ext uri="{9D8B030D-6E8A-4147-A177-3AD203B41FA5}">
                      <a16:colId xmlns:a16="http://schemas.microsoft.com/office/drawing/2014/main" val="20003"/>
                    </a:ext>
                  </a:extLst>
                </a:gridCol>
                <a:gridCol w="802887">
                  <a:extLst>
                    <a:ext uri="{9D8B030D-6E8A-4147-A177-3AD203B41FA5}">
                      <a16:colId xmlns:a16="http://schemas.microsoft.com/office/drawing/2014/main" val="20004"/>
                    </a:ext>
                  </a:extLst>
                </a:gridCol>
              </a:tblGrid>
              <a:tr h="512795">
                <a:tc>
                  <a:txBody>
                    <a:bodyPr/>
                    <a:lstStyle/>
                    <a:p>
                      <a:pPr marL="0" lvl="0" indent="0" algn="l" rtl="0">
                        <a:spcBef>
                          <a:spcPts val="0"/>
                        </a:spcBef>
                        <a:spcAft>
                          <a:spcPts val="0"/>
                        </a:spcAft>
                        <a:buNone/>
                      </a:pPr>
                      <a:r>
                        <a:rPr lang="en-GB" sz="1600" b="1" dirty="0">
                          <a:latin typeface="Century Gothic" panose="020B0502020202020204" pitchFamily="34" charset="0"/>
                          <a:ea typeface="Source Sans Pro"/>
                          <a:cs typeface="Source Sans Pro"/>
                          <a:sym typeface="Source Sans Pro"/>
                        </a:rPr>
                        <a:t>Set 1</a:t>
                      </a:r>
                      <a:endParaRPr sz="1600" b="1"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0.24</a:t>
                      </a:r>
                      <a:endParaRPr sz="1600"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12</a:t>
                      </a:r>
                      <a:endParaRPr sz="1600"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0.048</a:t>
                      </a:r>
                      <a:endParaRPr sz="1600"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1,800</a:t>
                      </a:r>
                      <a:endParaRPr sz="160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512795">
                <a:tc>
                  <a:txBody>
                    <a:bodyPr/>
                    <a:lstStyle/>
                    <a:p>
                      <a:pPr marL="0" lvl="0" indent="0" algn="l" rtl="0">
                        <a:spcBef>
                          <a:spcPts val="0"/>
                        </a:spcBef>
                        <a:spcAft>
                          <a:spcPts val="0"/>
                        </a:spcAft>
                        <a:buNone/>
                      </a:pPr>
                      <a:r>
                        <a:rPr lang="en-GB" sz="1600" b="1" dirty="0">
                          <a:latin typeface="Century Gothic" panose="020B0502020202020204" pitchFamily="34" charset="0"/>
                          <a:ea typeface="Source Sans Pro"/>
                          <a:cs typeface="Source Sans Pro"/>
                          <a:sym typeface="Source Sans Pro"/>
                        </a:rPr>
                        <a:t>Set 2</a:t>
                      </a:r>
                      <a:endParaRPr sz="1600" b="1"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0.11</a:t>
                      </a:r>
                      <a:endParaRPr sz="1600"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770</a:t>
                      </a:r>
                      <a:endParaRPr sz="1600"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0.55</a:t>
                      </a:r>
                      <a:endParaRPr sz="1600"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220</a:t>
                      </a:r>
                      <a:endParaRPr sz="160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12795">
                <a:tc>
                  <a:txBody>
                    <a:bodyPr/>
                    <a:lstStyle/>
                    <a:p>
                      <a:pPr marL="0" lvl="0" indent="0" algn="l" rtl="0">
                        <a:spcBef>
                          <a:spcPts val="0"/>
                        </a:spcBef>
                        <a:spcAft>
                          <a:spcPts val="0"/>
                        </a:spcAft>
                        <a:buNone/>
                      </a:pPr>
                      <a:r>
                        <a:rPr lang="en-GB" sz="1600" b="1">
                          <a:latin typeface="Century Gothic" panose="020B0502020202020204" pitchFamily="34" charset="0"/>
                          <a:ea typeface="Source Sans Pro"/>
                          <a:cs typeface="Source Sans Pro"/>
                          <a:sym typeface="Source Sans Pro"/>
                        </a:rPr>
                        <a:t>Set 3</a:t>
                      </a:r>
                      <a:endParaRPr sz="1600" b="1">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8,000</a:t>
                      </a:r>
                      <a:endParaRPr sz="160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0.5</a:t>
                      </a:r>
                      <a:endParaRPr sz="1600"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0.4</a:t>
                      </a:r>
                      <a:endParaRPr sz="1600"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4,000</a:t>
                      </a:r>
                      <a:endParaRPr sz="1600"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12795">
                <a:tc>
                  <a:txBody>
                    <a:bodyPr/>
                    <a:lstStyle/>
                    <a:p>
                      <a:pPr marL="0" lvl="0" indent="0" algn="l" rtl="0">
                        <a:spcBef>
                          <a:spcPts val="0"/>
                        </a:spcBef>
                        <a:spcAft>
                          <a:spcPts val="0"/>
                        </a:spcAft>
                        <a:buNone/>
                      </a:pPr>
                      <a:r>
                        <a:rPr lang="en-GB" sz="1600" b="1">
                          <a:latin typeface="Century Gothic" panose="020B0502020202020204" pitchFamily="34" charset="0"/>
                          <a:ea typeface="Source Sans Pro"/>
                          <a:cs typeface="Source Sans Pro"/>
                          <a:sym typeface="Source Sans Pro"/>
                        </a:rPr>
                        <a:t>Set 4</a:t>
                      </a:r>
                      <a:endParaRPr sz="1600" b="1">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1,600</a:t>
                      </a:r>
                      <a:endParaRPr sz="1600"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0.36</a:t>
                      </a:r>
                      <a:endParaRPr sz="160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2.8</a:t>
                      </a:r>
                      <a:endParaRPr sz="1600"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4,800</a:t>
                      </a:r>
                      <a:endParaRPr sz="1600" dirty="0">
                        <a:latin typeface="Century Gothic" panose="020B0502020202020204" pitchFamily="34" charset="0"/>
                        <a:ea typeface="Source Sans Pro"/>
                        <a:cs typeface="Source Sans Pro"/>
                        <a:sym typeface="Source Sans Pro"/>
                      </a:endParaRPr>
                    </a:p>
                  </a:txBody>
                  <a:tcPr marL="91425" marR="91425" marT="91425" marB="9142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533456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E8392AB-94F0-F44B-A139-579D4B61ECFD}"/>
              </a:ext>
            </a:extLst>
          </p:cNvPr>
          <p:cNvSpPr>
            <a:spLocks noGrp="1"/>
          </p:cNvSpPr>
          <p:nvPr>
            <p:ph sz="quarter" idx="12"/>
          </p:nvPr>
        </p:nvSpPr>
        <p:spPr/>
        <p:txBody>
          <a:bodyPr>
            <a:normAutofit fontScale="92500"/>
          </a:bodyPr>
          <a:lstStyle/>
          <a:p>
            <a:r>
              <a:rPr lang="en-GB" b="1" dirty="0"/>
              <a:t>Focus: </a:t>
            </a:r>
            <a:r>
              <a:rPr lang="en-GB" dirty="0"/>
              <a:t>Division facts for the 1 to 12 times tables and facts linked through powers of 10 and 100. </a:t>
            </a:r>
          </a:p>
          <a:p>
            <a:r>
              <a:rPr lang="en-GB" b="1" dirty="0"/>
              <a:t>Aim: </a:t>
            </a:r>
            <a:r>
              <a:rPr lang="en-GB" dirty="0"/>
              <a:t>Cross off all your bingo numbers first.</a:t>
            </a:r>
          </a:p>
          <a:p>
            <a:r>
              <a:rPr lang="en-GB" b="1" dirty="0"/>
              <a:t>You will need: </a:t>
            </a:r>
            <a:r>
              <a:rPr lang="en-GB" dirty="0"/>
              <a:t>Mini whiteboards</a:t>
            </a:r>
          </a:p>
          <a:p>
            <a:r>
              <a:rPr lang="en-GB" b="1" dirty="0"/>
              <a:t>Instructions: </a:t>
            </a:r>
          </a:p>
          <a:p>
            <a:pPr marL="342900" indent="-342900">
              <a:buFont typeface="+mj-lt"/>
              <a:buAutoNum type="arabicParenR"/>
            </a:pPr>
            <a:r>
              <a:rPr lang="en-GB" dirty="0"/>
              <a:t>Write down six numbers. They must all be multiples of 10 between 10 and 120. These are your ‘bingo’ numbers. </a:t>
            </a:r>
          </a:p>
          <a:p>
            <a:pPr marL="342900" indent="-342900">
              <a:buFont typeface="+mj-lt"/>
              <a:buAutoNum type="arabicParenR"/>
            </a:pPr>
            <a:r>
              <a:rPr lang="en-GB" dirty="0"/>
              <a:t>Your teacher will call out a division calculation. The answer to this calculation will be between 10 and 120. </a:t>
            </a:r>
          </a:p>
          <a:p>
            <a:pPr marL="342900" indent="-342900">
              <a:buFont typeface="+mj-lt"/>
              <a:buAutoNum type="arabicParenR"/>
            </a:pPr>
            <a:r>
              <a:rPr lang="en-GB" dirty="0"/>
              <a:t>If the answer to the question is one of your bingo numbers, cross it off. </a:t>
            </a:r>
          </a:p>
          <a:p>
            <a:pPr marL="342900" indent="-342900">
              <a:buFont typeface="+mj-lt"/>
              <a:buAutoNum type="arabicParenR"/>
            </a:pPr>
            <a:r>
              <a:rPr lang="en-GB" dirty="0"/>
              <a:t>When all your numbers have been crossed off, shout ‘bingo’. </a:t>
            </a:r>
          </a:p>
          <a:p>
            <a:pPr marL="342900" indent="-342900">
              <a:buFont typeface="+mj-lt"/>
              <a:buAutoNum type="arabicParenR"/>
            </a:pPr>
            <a:r>
              <a:rPr lang="en-GB" dirty="0"/>
              <a:t>Be prepared to explain why your answers are correct.</a:t>
            </a:r>
          </a:p>
        </p:txBody>
      </p:sp>
      <p:sp>
        <p:nvSpPr>
          <p:cNvPr id="3" name="Content Placeholder 2">
            <a:extLst>
              <a:ext uri="{FF2B5EF4-FFF2-40B4-BE49-F238E27FC236}">
                <a16:creationId xmlns:a16="http://schemas.microsoft.com/office/drawing/2014/main" id="{142DEC6D-3997-BA47-9F30-BC2CE0510DA5}"/>
              </a:ext>
            </a:extLst>
          </p:cNvPr>
          <p:cNvSpPr>
            <a:spLocks noGrp="1"/>
          </p:cNvSpPr>
          <p:nvPr>
            <p:ph sz="quarter" idx="10"/>
          </p:nvPr>
        </p:nvSpPr>
        <p:spPr/>
        <p:txBody>
          <a:bodyPr/>
          <a:lstStyle/>
          <a:p>
            <a:r>
              <a:rPr lang="en-GB" dirty="0"/>
              <a:t>Division Bingo</a:t>
            </a:r>
          </a:p>
        </p:txBody>
      </p:sp>
      <p:sp>
        <p:nvSpPr>
          <p:cNvPr id="4" name="Rounded Rectangle 3">
            <a:extLst>
              <a:ext uri="{FF2B5EF4-FFF2-40B4-BE49-F238E27FC236}">
                <a16:creationId xmlns:a16="http://schemas.microsoft.com/office/drawing/2014/main" id="{B01F364B-8017-5244-9C63-BED16A0474E7}"/>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2614246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407E45-6E06-9945-9614-6A11A340068E}"/>
              </a:ext>
            </a:extLst>
          </p:cNvPr>
          <p:cNvSpPr>
            <a:spLocks noGrp="1"/>
          </p:cNvSpPr>
          <p:nvPr>
            <p:ph sz="quarter" idx="12"/>
          </p:nvPr>
        </p:nvSpPr>
        <p:spPr/>
        <p:txBody>
          <a:bodyPr>
            <a:normAutofit fontScale="77500" lnSpcReduction="20000"/>
          </a:bodyPr>
          <a:lstStyle/>
          <a:p>
            <a:r>
              <a:rPr lang="en-GB" b="1" dirty="0"/>
              <a:t>Focus: </a:t>
            </a:r>
            <a:r>
              <a:rPr lang="en-GB" dirty="0"/>
              <a:t>Mental strategies to calculate 2-digit multiplied by 1-digit numbers. </a:t>
            </a:r>
          </a:p>
          <a:p>
            <a:r>
              <a:rPr lang="en-GB" b="1" dirty="0"/>
              <a:t>Aim: </a:t>
            </a:r>
            <a:r>
              <a:rPr lang="en-GB" dirty="0"/>
              <a:t>Mentally calculate the answer to a 2-digit × 1-digit calculation. </a:t>
            </a:r>
          </a:p>
          <a:p>
            <a:r>
              <a:rPr lang="en-GB" b="1" dirty="0"/>
              <a:t>You will need: </a:t>
            </a:r>
            <a:r>
              <a:rPr lang="en-GB" dirty="0"/>
              <a:t>One post-it note per pair with × written on it; Small digit cards 0-9 per pair; a timer; mini whiteboards</a:t>
            </a:r>
          </a:p>
          <a:p>
            <a:r>
              <a:rPr lang="en-GB" b="1" dirty="0"/>
              <a:t>Instructions: </a:t>
            </a:r>
          </a:p>
          <a:p>
            <a:pPr marL="342900" indent="-342900">
              <a:buFont typeface="+mj-lt"/>
              <a:buAutoNum type="arabicParenR"/>
            </a:pPr>
            <a:r>
              <a:rPr lang="en-GB" dirty="0"/>
              <a:t>In pairs, place the post-it note with × written on it in the middle of your table.</a:t>
            </a:r>
          </a:p>
          <a:p>
            <a:pPr marL="342900" indent="-342900">
              <a:buFont typeface="+mj-lt"/>
              <a:buAutoNum type="arabicParenR"/>
            </a:pPr>
            <a:r>
              <a:rPr lang="en-GB" dirty="0"/>
              <a:t>One player takes the top three cards and places them face down around the × to make a 2-digit × 1-digit calculation. </a:t>
            </a:r>
          </a:p>
          <a:p>
            <a:pPr marL="342900" indent="-342900">
              <a:buFont typeface="+mj-lt"/>
              <a:buAutoNum type="arabicParenR"/>
            </a:pPr>
            <a:r>
              <a:rPr lang="en-GB" dirty="0"/>
              <a:t>When everyone is ready, your teacher will start a 45 second timer. You can then turn over your cards and mentally calculate the product of the two numbers. </a:t>
            </a:r>
          </a:p>
          <a:p>
            <a:pPr marL="342900" indent="-342900">
              <a:buFont typeface="+mj-lt"/>
              <a:buAutoNum type="arabicParenR"/>
            </a:pPr>
            <a:r>
              <a:rPr lang="en-GB" dirty="0"/>
              <a:t>Write your answer only (no written calculations allowed!) on your whiteboard. </a:t>
            </a:r>
          </a:p>
          <a:p>
            <a:pPr marL="342900" indent="-342900">
              <a:buFont typeface="+mj-lt"/>
              <a:buAutoNum type="arabicParenR"/>
            </a:pPr>
            <a:r>
              <a:rPr lang="en-GB" dirty="0"/>
              <a:t>After the 45 seconds have passed, check your answer using a written method. </a:t>
            </a:r>
          </a:p>
          <a:p>
            <a:pPr marL="342900" indent="-342900">
              <a:buFont typeface="+mj-lt"/>
              <a:buAutoNum type="arabicParenR"/>
            </a:pPr>
            <a:r>
              <a:rPr lang="en-GB" dirty="0"/>
              <a:t>If you mentally calculated the correct answer, you get 4 points. If neither partner got the correct answer, the person with the closest answer gets 2 points. </a:t>
            </a:r>
          </a:p>
          <a:p>
            <a:pPr marL="342900" indent="-342900">
              <a:buFont typeface="+mj-lt"/>
              <a:buAutoNum type="arabicParenR"/>
            </a:pPr>
            <a:r>
              <a:rPr lang="en-GB" dirty="0"/>
              <a:t>The person to first reach 20 points, wins. </a:t>
            </a:r>
          </a:p>
        </p:txBody>
      </p:sp>
      <p:sp>
        <p:nvSpPr>
          <p:cNvPr id="3" name="Content Placeholder 2">
            <a:extLst>
              <a:ext uri="{FF2B5EF4-FFF2-40B4-BE49-F238E27FC236}">
                <a16:creationId xmlns:a16="http://schemas.microsoft.com/office/drawing/2014/main" id="{8389358B-2A85-4242-8E37-9D3DFCBC78BF}"/>
              </a:ext>
            </a:extLst>
          </p:cNvPr>
          <p:cNvSpPr>
            <a:spLocks noGrp="1"/>
          </p:cNvSpPr>
          <p:nvPr>
            <p:ph sz="quarter" idx="10"/>
          </p:nvPr>
        </p:nvSpPr>
        <p:spPr/>
        <p:txBody>
          <a:bodyPr/>
          <a:lstStyle/>
          <a:p>
            <a:r>
              <a:rPr lang="en-GB" dirty="0"/>
              <a:t>Estimate or Accurate?</a:t>
            </a:r>
          </a:p>
        </p:txBody>
      </p:sp>
      <p:sp>
        <p:nvSpPr>
          <p:cNvPr id="4" name="Rounded Rectangle 3">
            <a:extLst>
              <a:ext uri="{FF2B5EF4-FFF2-40B4-BE49-F238E27FC236}">
                <a16:creationId xmlns:a16="http://schemas.microsoft.com/office/drawing/2014/main" id="{72210E67-A5DB-7149-B01F-C39FE24F3630}"/>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 / Whole class</a:t>
            </a:r>
          </a:p>
        </p:txBody>
      </p:sp>
    </p:spTree>
    <p:extLst>
      <p:ext uri="{BB962C8B-B14F-4D97-AF65-F5344CB8AC3E}">
        <p14:creationId xmlns:p14="http://schemas.microsoft.com/office/powerpoint/2010/main" val="12261314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580FDEA-310F-EC48-AAFF-F16CD5617833}"/>
              </a:ext>
            </a:extLst>
          </p:cNvPr>
          <p:cNvSpPr>
            <a:spLocks noGrp="1"/>
          </p:cNvSpPr>
          <p:nvPr>
            <p:ph sz="quarter" idx="12"/>
          </p:nvPr>
        </p:nvSpPr>
        <p:spPr/>
        <p:txBody>
          <a:bodyPr>
            <a:normAutofit fontScale="92500" lnSpcReduction="10000"/>
          </a:bodyPr>
          <a:lstStyle/>
          <a:p>
            <a:r>
              <a:rPr lang="en-GB" b="1" dirty="0"/>
              <a:t>Focus: </a:t>
            </a:r>
            <a:r>
              <a:rPr lang="en-GB" dirty="0"/>
              <a:t>Recall multiplication and division facts for the 1 to 12 times tables and powers of 10. </a:t>
            </a:r>
          </a:p>
          <a:p>
            <a:r>
              <a:rPr lang="en-GB" b="1" dirty="0"/>
              <a:t>Aim: </a:t>
            </a:r>
            <a:r>
              <a:rPr lang="en-GB" dirty="0"/>
              <a:t>Make the answer to the given question.</a:t>
            </a:r>
          </a:p>
          <a:p>
            <a:r>
              <a:rPr lang="en-GB" b="1" dirty="0"/>
              <a:t>You will need: </a:t>
            </a:r>
            <a:r>
              <a:rPr lang="en-GB" dirty="0"/>
              <a:t>Two sets of Medium digit cards 0-9; a cone; an area</a:t>
            </a:r>
          </a:p>
          <a:p>
            <a:r>
              <a:rPr lang="en-GB" b="1" dirty="0"/>
              <a:t>Instructions: </a:t>
            </a:r>
          </a:p>
          <a:p>
            <a:pPr marL="342900" indent="-342900">
              <a:buFont typeface="+mj-lt"/>
              <a:buAutoNum type="arabicParenR"/>
            </a:pPr>
            <a:r>
              <a:rPr lang="en-GB" dirty="0"/>
              <a:t>You will each get a digit card. </a:t>
            </a:r>
          </a:p>
          <a:p>
            <a:pPr marL="342900" indent="-342900">
              <a:buFont typeface="+mj-lt"/>
              <a:buAutoNum type="arabicParenR"/>
            </a:pPr>
            <a:r>
              <a:rPr lang="en-GB" dirty="0"/>
              <a:t>Your teacher will then call out a question that involves powers of 10 and is related to the 1 to 12 times tables. </a:t>
            </a:r>
          </a:p>
          <a:p>
            <a:pPr marL="342900" indent="-342900">
              <a:buFont typeface="+mj-lt"/>
              <a:buAutoNum type="arabicParenR"/>
            </a:pPr>
            <a:r>
              <a:rPr lang="en-GB" dirty="0"/>
              <a:t>If you are holding a digit card that forms part of the answer, run to the middle and arrange yourself to form the answer. </a:t>
            </a:r>
          </a:p>
          <a:p>
            <a:pPr marL="342900" indent="-342900">
              <a:buFont typeface="+mj-lt"/>
              <a:buAutoNum type="arabicParenR"/>
            </a:pPr>
            <a:r>
              <a:rPr lang="en-GB" dirty="0"/>
              <a:t>If there is more than one person with the correct digit, the person who gets to the middle last is out. </a:t>
            </a:r>
          </a:p>
          <a:p>
            <a:pPr marL="342900" indent="-342900">
              <a:buFont typeface="+mj-lt"/>
              <a:buAutoNum type="arabicParenR"/>
            </a:pPr>
            <a:r>
              <a:rPr lang="en-GB" dirty="0"/>
              <a:t>If the answer has a decimal, place the cone where the decimal point should be.</a:t>
            </a:r>
          </a:p>
        </p:txBody>
      </p:sp>
      <p:sp>
        <p:nvSpPr>
          <p:cNvPr id="3" name="Content Placeholder 2">
            <a:extLst>
              <a:ext uri="{FF2B5EF4-FFF2-40B4-BE49-F238E27FC236}">
                <a16:creationId xmlns:a16="http://schemas.microsoft.com/office/drawing/2014/main" id="{9F8333DB-5971-3E47-8007-8BC7E2BBDDA0}"/>
              </a:ext>
            </a:extLst>
          </p:cNvPr>
          <p:cNvSpPr>
            <a:spLocks noGrp="1"/>
          </p:cNvSpPr>
          <p:nvPr>
            <p:ph sz="quarter" idx="10"/>
          </p:nvPr>
        </p:nvSpPr>
        <p:spPr/>
        <p:txBody>
          <a:bodyPr/>
          <a:lstStyle/>
          <a:p>
            <a:r>
              <a:rPr lang="en-GB" dirty="0"/>
              <a:t>Answer Race</a:t>
            </a:r>
          </a:p>
        </p:txBody>
      </p:sp>
      <p:sp>
        <p:nvSpPr>
          <p:cNvPr id="4" name="Rounded Rectangle 3">
            <a:extLst>
              <a:ext uri="{FF2B5EF4-FFF2-40B4-BE49-F238E27FC236}">
                <a16:creationId xmlns:a16="http://schemas.microsoft.com/office/drawing/2014/main" id="{69336F02-56D6-784D-89A3-FA621D25EAE0}"/>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322972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B33708-8DC8-8741-AE97-79F19D23259D}"/>
              </a:ext>
            </a:extLst>
          </p:cNvPr>
          <p:cNvSpPr>
            <a:spLocks noGrp="1"/>
          </p:cNvSpPr>
          <p:nvPr>
            <p:ph sz="quarter" idx="12"/>
          </p:nvPr>
        </p:nvSpPr>
        <p:spPr>
          <a:xfrm>
            <a:off x="263027" y="1381328"/>
            <a:ext cx="8493700" cy="5161712"/>
          </a:xfrm>
        </p:spPr>
        <p:txBody>
          <a:bodyPr>
            <a:normAutofit fontScale="92500" lnSpcReduction="10000"/>
          </a:bodyPr>
          <a:lstStyle/>
          <a:p>
            <a:pPr lvl="0"/>
            <a:r>
              <a:rPr lang="en-GB" b="1" dirty="0"/>
              <a:t>Focus: </a:t>
            </a:r>
            <a:r>
              <a:rPr lang="en-GB" dirty="0"/>
              <a:t>Multiplication and division facts for the 1 to 12 times tables. </a:t>
            </a:r>
          </a:p>
          <a:p>
            <a:pPr lvl="0"/>
            <a:r>
              <a:rPr lang="en-GB" b="1" dirty="0"/>
              <a:t>Aim: </a:t>
            </a:r>
            <a:r>
              <a:rPr lang="en-GB" dirty="0"/>
              <a:t>Be the first person to reach 500 or more. </a:t>
            </a:r>
          </a:p>
          <a:p>
            <a:pPr lvl="0"/>
            <a:r>
              <a:rPr lang="en-GB" b="1" dirty="0"/>
              <a:t>You will need: </a:t>
            </a:r>
            <a:r>
              <a:rPr lang="en-GB" dirty="0"/>
              <a:t>A 6-sided die each</a:t>
            </a:r>
          </a:p>
          <a:p>
            <a:pPr lvl="0"/>
            <a:r>
              <a:rPr lang="en-GB" b="1" dirty="0"/>
              <a:t>Instructions: </a:t>
            </a:r>
          </a:p>
          <a:p>
            <a:pPr marL="342900" lvl="0" indent="-342900">
              <a:buFont typeface="+mj-lt"/>
              <a:buAutoNum type="arabicParenR"/>
            </a:pPr>
            <a:r>
              <a:rPr lang="en-GB" dirty="0"/>
              <a:t>In your group of three, one of you will start by rolling your die three times. </a:t>
            </a:r>
          </a:p>
          <a:p>
            <a:pPr marL="342900" lvl="0" indent="-342900">
              <a:buFont typeface="+mj-lt"/>
              <a:buAutoNum type="arabicParenR"/>
            </a:pPr>
            <a:r>
              <a:rPr lang="en-GB" dirty="0"/>
              <a:t>That person will pick two of the numbers to add together. Then they will multiply the sum by the third number. Finally, this product is added to your previous total. </a:t>
            </a:r>
          </a:p>
          <a:p>
            <a:pPr marL="342900" lvl="0" indent="-342900">
              <a:buFont typeface="+mj-lt"/>
              <a:buAutoNum type="arabicParenR"/>
            </a:pPr>
            <a:r>
              <a:rPr lang="en-GB" dirty="0"/>
              <a:t>Continue in this way, adding the total for the round to the total from the previous round. </a:t>
            </a:r>
          </a:p>
          <a:p>
            <a:pPr marL="342900" lvl="0" indent="-342900">
              <a:buFont typeface="+mj-lt"/>
              <a:buAutoNum type="arabicParenR"/>
            </a:pPr>
            <a:r>
              <a:rPr lang="en-GB" dirty="0"/>
              <a:t>The first person to reach a cumulative total of 500 is the winner.</a:t>
            </a:r>
          </a:p>
        </p:txBody>
      </p:sp>
      <p:sp>
        <p:nvSpPr>
          <p:cNvPr id="3" name="Content Placeholder 2">
            <a:extLst>
              <a:ext uri="{FF2B5EF4-FFF2-40B4-BE49-F238E27FC236}">
                <a16:creationId xmlns:a16="http://schemas.microsoft.com/office/drawing/2014/main" id="{0DDCF787-D9C1-CA44-A676-F3609A97E01D}"/>
              </a:ext>
            </a:extLst>
          </p:cNvPr>
          <p:cNvSpPr>
            <a:spLocks noGrp="1"/>
          </p:cNvSpPr>
          <p:nvPr>
            <p:ph sz="quarter" idx="10"/>
          </p:nvPr>
        </p:nvSpPr>
        <p:spPr/>
        <p:txBody>
          <a:bodyPr/>
          <a:lstStyle/>
          <a:p>
            <a:r>
              <a:rPr lang="en-GB" dirty="0"/>
              <a:t>Race to 500</a:t>
            </a:r>
          </a:p>
        </p:txBody>
      </p:sp>
      <p:sp>
        <p:nvSpPr>
          <p:cNvPr id="4" name="Rounded Rectangle 3">
            <a:extLst>
              <a:ext uri="{FF2B5EF4-FFF2-40B4-BE49-F238E27FC236}">
                <a16:creationId xmlns:a16="http://schemas.microsoft.com/office/drawing/2014/main" id="{905BBD67-C19D-8C40-AF9C-1285E05D47F0}"/>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a:t>
            </a:r>
          </a:p>
        </p:txBody>
      </p:sp>
      <p:sp>
        <p:nvSpPr>
          <p:cNvPr id="5" name="Rounded Rectangle 4">
            <a:extLst>
              <a:ext uri="{FF2B5EF4-FFF2-40B4-BE49-F238E27FC236}">
                <a16:creationId xmlns:a16="http://schemas.microsoft.com/office/drawing/2014/main" id="{2BC4EB6B-9D3B-DA4E-96BC-0363901E5FC2}"/>
              </a:ext>
            </a:extLst>
          </p:cNvPr>
          <p:cNvSpPr/>
          <p:nvPr/>
        </p:nvSpPr>
        <p:spPr>
          <a:xfrm>
            <a:off x="8756726" y="1751272"/>
            <a:ext cx="3243188" cy="4791767"/>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Child A rolls 5, 3, 1.</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3 + 1 = 4</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4 </a:t>
            </a:r>
            <a:r>
              <a:rPr lang="en-GB" sz="1600" dirty="0">
                <a:solidFill>
                  <a:schemeClr val="tx1"/>
                </a:solidFill>
              </a:rPr>
              <a:t>×</a:t>
            </a:r>
            <a:r>
              <a:rPr lang="en-GB" sz="1600" dirty="0">
                <a:solidFill>
                  <a:schemeClr val="dk1"/>
                </a:solidFill>
                <a:latin typeface="Century Gothic" panose="020B0502020202020204" pitchFamily="34" charset="0"/>
                <a:ea typeface="Source Sans Pro"/>
                <a:cs typeface="Source Sans Pro"/>
                <a:sym typeface="Source Sans Pro"/>
              </a:rPr>
              <a:t> 5 = 20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0 + 20 = 20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When it is child A’s turn again, they roll 6, 4, 4.</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6 + 4 = 10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10 </a:t>
            </a:r>
            <a:r>
              <a:rPr lang="en-GB" sz="1600" dirty="0">
                <a:solidFill>
                  <a:schemeClr val="tx1"/>
                </a:solidFill>
              </a:rPr>
              <a:t>×</a:t>
            </a:r>
            <a:r>
              <a:rPr lang="en-GB" sz="1600" dirty="0">
                <a:solidFill>
                  <a:schemeClr val="dk1"/>
                </a:solidFill>
                <a:latin typeface="Century Gothic" panose="020B0502020202020204" pitchFamily="34" charset="0"/>
                <a:ea typeface="Source Sans Pro"/>
                <a:cs typeface="Source Sans Pro"/>
                <a:sym typeface="Source Sans Pro"/>
              </a:rPr>
              <a:t> 4 = 40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20 + 40 = 60</a:t>
            </a:r>
          </a:p>
        </p:txBody>
      </p:sp>
    </p:spTree>
    <p:extLst>
      <p:ext uri="{BB962C8B-B14F-4D97-AF65-F5344CB8AC3E}">
        <p14:creationId xmlns:p14="http://schemas.microsoft.com/office/powerpoint/2010/main" val="40696146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8EC6CC-69A7-E04D-8F4F-9C831E44E390}"/>
              </a:ext>
            </a:extLst>
          </p:cNvPr>
          <p:cNvSpPr>
            <a:spLocks noGrp="1"/>
          </p:cNvSpPr>
          <p:nvPr>
            <p:ph sz="quarter" idx="12"/>
          </p:nvPr>
        </p:nvSpPr>
        <p:spPr>
          <a:xfrm>
            <a:off x="263027" y="1381328"/>
            <a:ext cx="8493700" cy="5161712"/>
          </a:xfrm>
        </p:spPr>
        <p:txBody>
          <a:bodyPr>
            <a:normAutofit fontScale="92500" lnSpcReduction="20000"/>
          </a:bodyPr>
          <a:lstStyle/>
          <a:p>
            <a:r>
              <a:rPr lang="en-GB" b="1" dirty="0"/>
              <a:t>Focus: </a:t>
            </a:r>
            <a:r>
              <a:rPr lang="en-GB" dirty="0"/>
              <a:t>Recall multiplication facts for the 1 to 12 times table.</a:t>
            </a:r>
          </a:p>
          <a:p>
            <a:r>
              <a:rPr lang="en-GB" b="1" dirty="0"/>
              <a:t>Aim: </a:t>
            </a:r>
            <a:r>
              <a:rPr lang="en-GB" dirty="0"/>
              <a:t>Splat your opponent with the correct answer to a question. </a:t>
            </a:r>
          </a:p>
          <a:p>
            <a:r>
              <a:rPr lang="en-GB" b="1" dirty="0"/>
              <a:t>Instructions: </a:t>
            </a:r>
          </a:p>
          <a:p>
            <a:pPr marL="342900" indent="-342900">
              <a:buFont typeface="+mj-lt"/>
              <a:buAutoNum type="arabicParenR"/>
            </a:pPr>
            <a:r>
              <a:rPr lang="en-GB" dirty="0"/>
              <a:t>The question master will point to someone and say a multiplication calculation linked to the 1 to 12 times tables. </a:t>
            </a:r>
          </a:p>
          <a:p>
            <a:pPr marL="342900" indent="-342900">
              <a:buFont typeface="+mj-lt"/>
              <a:buAutoNum type="arabicParenR"/>
            </a:pPr>
            <a:r>
              <a:rPr lang="en-GB" dirty="0"/>
              <a:t>The person that has been pointed to ducks down and the two people on either side of the ducking person call out the answer to the question. </a:t>
            </a:r>
          </a:p>
          <a:p>
            <a:pPr marL="342900" indent="-342900">
              <a:buFont typeface="+mj-lt"/>
              <a:buAutoNum type="arabicParenR"/>
            </a:pPr>
            <a:r>
              <a:rPr lang="en-GB" dirty="0"/>
              <a:t>Whoever is first and correct, ‘splats’ the other player, who is then out.  Play like this until there is only one pair left.</a:t>
            </a:r>
          </a:p>
          <a:p>
            <a:pPr marL="342900" indent="-342900">
              <a:buFont typeface="+mj-lt"/>
              <a:buAutoNum type="arabicParenR"/>
            </a:pPr>
            <a:r>
              <a:rPr lang="en-GB" dirty="0"/>
              <a:t>The final pair will stand back-to-back and take 3 steps away from each other. They are then given one final question. Whoever correctly splats their opponent first becomes the overall champion. </a:t>
            </a:r>
          </a:p>
          <a:p>
            <a:endParaRPr lang="en-GB" dirty="0"/>
          </a:p>
        </p:txBody>
      </p:sp>
      <p:sp>
        <p:nvSpPr>
          <p:cNvPr id="3" name="Content Placeholder 2">
            <a:extLst>
              <a:ext uri="{FF2B5EF4-FFF2-40B4-BE49-F238E27FC236}">
                <a16:creationId xmlns:a16="http://schemas.microsoft.com/office/drawing/2014/main" id="{5F508FB0-C98D-2F49-8D59-E729292D386D}"/>
              </a:ext>
            </a:extLst>
          </p:cNvPr>
          <p:cNvSpPr>
            <a:spLocks noGrp="1"/>
          </p:cNvSpPr>
          <p:nvPr>
            <p:ph sz="quarter" idx="10"/>
          </p:nvPr>
        </p:nvSpPr>
        <p:spPr/>
        <p:txBody>
          <a:bodyPr/>
          <a:lstStyle/>
          <a:p>
            <a:r>
              <a:rPr lang="en-GB" dirty="0"/>
              <a:t>Splat</a:t>
            </a:r>
          </a:p>
        </p:txBody>
      </p:sp>
      <p:sp>
        <p:nvSpPr>
          <p:cNvPr id="4" name="Rounded Rectangle 3">
            <a:extLst>
              <a:ext uri="{FF2B5EF4-FFF2-40B4-BE49-F238E27FC236}">
                <a16:creationId xmlns:a16="http://schemas.microsoft.com/office/drawing/2014/main" id="{30FA74CB-FC0E-9C4C-B3D3-487F48CCACC4}"/>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
        <p:nvSpPr>
          <p:cNvPr id="5" name="Rounded Rectangle 4">
            <a:extLst>
              <a:ext uri="{FF2B5EF4-FFF2-40B4-BE49-F238E27FC236}">
                <a16:creationId xmlns:a16="http://schemas.microsoft.com/office/drawing/2014/main" id="{FF1D83A5-4633-5A41-8BBC-8396D437AF7B}"/>
              </a:ext>
            </a:extLst>
          </p:cNvPr>
          <p:cNvSpPr/>
          <p:nvPr/>
        </p:nvSpPr>
        <p:spPr>
          <a:xfrm>
            <a:off x="8756726" y="1751273"/>
            <a:ext cx="3243188" cy="4595732"/>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question master points to child A and says, “1 </a:t>
            </a:r>
            <a:r>
              <a:rPr lang="en-GB" sz="1600" dirty="0">
                <a:solidFill>
                  <a:schemeClr val="tx1"/>
                </a:solidFill>
              </a:rPr>
              <a:t>×</a:t>
            </a:r>
            <a:r>
              <a:rPr lang="en-GB" sz="1600" dirty="0">
                <a:solidFill>
                  <a:schemeClr val="dk1"/>
                </a:solidFill>
                <a:latin typeface="Century Gothic" panose="020B0502020202020204" pitchFamily="34" charset="0"/>
                <a:ea typeface="Source Sans Pro"/>
                <a:cs typeface="Source Sans Pro"/>
                <a:sym typeface="Source Sans Pro"/>
              </a:rPr>
              <a:t> 6.”</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Child A ducks.</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two children on either side of child A (B and C) must answer the question.</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Child C turns to child B and says, “6, splat!”</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Child B is now out.</a:t>
            </a:r>
          </a:p>
        </p:txBody>
      </p:sp>
    </p:spTree>
    <p:extLst>
      <p:ext uri="{BB962C8B-B14F-4D97-AF65-F5344CB8AC3E}">
        <p14:creationId xmlns:p14="http://schemas.microsoft.com/office/powerpoint/2010/main" val="39757184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9B8B9D1-2B53-1A40-9B0C-B70F10FB327A}"/>
              </a:ext>
            </a:extLst>
          </p:cNvPr>
          <p:cNvSpPr>
            <a:spLocks noGrp="1"/>
          </p:cNvSpPr>
          <p:nvPr>
            <p:ph sz="quarter" idx="12"/>
          </p:nvPr>
        </p:nvSpPr>
        <p:spPr/>
        <p:txBody>
          <a:bodyPr/>
          <a:lstStyle/>
          <a:p>
            <a:r>
              <a:rPr lang="en-GB" b="1" dirty="0"/>
              <a:t>Focus: </a:t>
            </a:r>
            <a:r>
              <a:rPr lang="en-GB" dirty="0"/>
              <a:t>Investigate and explore decimal multiplication linked to the 1 to 12 times tables. </a:t>
            </a:r>
          </a:p>
          <a:p>
            <a:r>
              <a:rPr lang="en-GB" b="1" dirty="0"/>
              <a:t>Aim: </a:t>
            </a:r>
            <a:r>
              <a:rPr lang="en-GB" dirty="0"/>
              <a:t>Prove Mia’s statement is true or false.</a:t>
            </a:r>
          </a:p>
          <a:p>
            <a:r>
              <a:rPr lang="en-GB" b="1" dirty="0"/>
              <a:t>Instructions: </a:t>
            </a:r>
          </a:p>
          <a:p>
            <a:pPr algn="ctr"/>
            <a:r>
              <a:rPr lang="en-GB" dirty="0"/>
              <a:t>Mia says, “I can work out the answer to some decimal multiplication questions mentally.”</a:t>
            </a:r>
          </a:p>
          <a:p>
            <a:pPr marL="342900" indent="-342900">
              <a:buFont typeface="+mj-lt"/>
              <a:buAutoNum type="arabicParenR"/>
            </a:pPr>
            <a:r>
              <a:rPr lang="en-GB" dirty="0"/>
              <a:t>Do you agree with Mia? Prove your answer by explaining a range of different methods you could use.</a:t>
            </a:r>
          </a:p>
        </p:txBody>
      </p:sp>
      <p:sp>
        <p:nvSpPr>
          <p:cNvPr id="3" name="Content Placeholder 2">
            <a:extLst>
              <a:ext uri="{FF2B5EF4-FFF2-40B4-BE49-F238E27FC236}">
                <a16:creationId xmlns:a16="http://schemas.microsoft.com/office/drawing/2014/main" id="{3AC8F91A-2059-6345-97F8-76B1D77C25A8}"/>
              </a:ext>
            </a:extLst>
          </p:cNvPr>
          <p:cNvSpPr>
            <a:spLocks noGrp="1"/>
          </p:cNvSpPr>
          <p:nvPr>
            <p:ph sz="quarter" idx="10"/>
          </p:nvPr>
        </p:nvSpPr>
        <p:spPr/>
        <p:txBody>
          <a:bodyPr/>
          <a:lstStyle/>
          <a:p>
            <a:r>
              <a:rPr lang="en-GB" dirty="0"/>
              <a:t>Decimal Multiplication?</a:t>
            </a:r>
          </a:p>
        </p:txBody>
      </p:sp>
      <p:sp>
        <p:nvSpPr>
          <p:cNvPr id="4" name="Rounded Rectangle 3">
            <a:extLst>
              <a:ext uri="{FF2B5EF4-FFF2-40B4-BE49-F238E27FC236}">
                <a16:creationId xmlns:a16="http://schemas.microsoft.com/office/drawing/2014/main" id="{73DE3C5F-2684-0342-A61C-4F3F0DDF9CB4}"/>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 Small group</a:t>
            </a:r>
          </a:p>
        </p:txBody>
      </p:sp>
    </p:spTree>
    <p:extLst>
      <p:ext uri="{BB962C8B-B14F-4D97-AF65-F5344CB8AC3E}">
        <p14:creationId xmlns:p14="http://schemas.microsoft.com/office/powerpoint/2010/main" val="1222147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501D9B0-7E39-B045-B012-171A5A38FAA9}"/>
              </a:ext>
            </a:extLst>
          </p:cNvPr>
          <p:cNvSpPr>
            <a:spLocks noGrp="1"/>
          </p:cNvSpPr>
          <p:nvPr>
            <p:ph sz="quarter" idx="12"/>
          </p:nvPr>
        </p:nvSpPr>
        <p:spPr/>
        <p:txBody>
          <a:bodyPr/>
          <a:lstStyle/>
          <a:p>
            <a:r>
              <a:rPr lang="en-GB" b="1" dirty="0"/>
              <a:t>Focus: </a:t>
            </a:r>
            <a:r>
              <a:rPr lang="en-GB" dirty="0"/>
              <a:t>Division and multiplication facts linked to the 1 to 12 times tables. </a:t>
            </a:r>
          </a:p>
          <a:p>
            <a:r>
              <a:rPr lang="en-GB" b="1" dirty="0"/>
              <a:t>Aim: </a:t>
            </a:r>
            <a:r>
              <a:rPr lang="en-GB" dirty="0"/>
              <a:t>Be the first person to complete the calculation. </a:t>
            </a:r>
          </a:p>
          <a:p>
            <a:r>
              <a:rPr lang="en-GB" b="1" dirty="0"/>
              <a:t>You will need: </a:t>
            </a:r>
            <a:r>
              <a:rPr lang="en-GB" dirty="0"/>
              <a:t>Decimal duel cards per pair; a 12-sided die per pupil</a:t>
            </a:r>
          </a:p>
          <a:p>
            <a:r>
              <a:rPr lang="en-GB" b="1" dirty="0"/>
              <a:t>Instructions: </a:t>
            </a:r>
          </a:p>
          <a:p>
            <a:pPr marL="342900" indent="-342900">
              <a:buFont typeface="+mj-lt"/>
              <a:buAutoNum type="arabicParenR"/>
            </a:pPr>
            <a:r>
              <a:rPr lang="en-GB" dirty="0"/>
              <a:t>In pairs, you will need a 12-sided die each and a set of the decimal cards.</a:t>
            </a:r>
          </a:p>
          <a:p>
            <a:pPr marL="342900" indent="-342900">
              <a:buFont typeface="+mj-lt"/>
              <a:buAutoNum type="arabicParenR"/>
            </a:pPr>
            <a:r>
              <a:rPr lang="en-GB" dirty="0"/>
              <a:t>Turn over a decimal card then roll the die. </a:t>
            </a:r>
          </a:p>
          <a:p>
            <a:pPr marL="342900" indent="-342900">
              <a:buFont typeface="+mj-lt"/>
              <a:buAutoNum type="arabicParenR"/>
            </a:pPr>
            <a:r>
              <a:rPr lang="en-GB" dirty="0"/>
              <a:t>Race to multiply the number on the die by the decimal on the card. </a:t>
            </a:r>
          </a:p>
          <a:p>
            <a:pPr marL="342900" indent="-342900">
              <a:buFont typeface="+mj-lt"/>
              <a:buAutoNum type="arabicParenR"/>
            </a:pPr>
            <a:r>
              <a:rPr lang="en-GB" dirty="0"/>
              <a:t>The first person to say the calculation (? </a:t>
            </a:r>
            <a:r>
              <a:rPr lang="en-GB" sz="1800" dirty="0">
                <a:solidFill>
                  <a:schemeClr val="tx1"/>
                </a:solidFill>
              </a:rPr>
              <a:t>×</a:t>
            </a:r>
            <a:r>
              <a:rPr lang="en-GB" dirty="0"/>
              <a:t> ? = ?) wins a point. </a:t>
            </a:r>
          </a:p>
          <a:p>
            <a:pPr marL="342900" indent="-342900">
              <a:buFont typeface="+mj-lt"/>
              <a:buAutoNum type="arabicParenR"/>
            </a:pPr>
            <a:r>
              <a:rPr lang="en-GB" dirty="0"/>
              <a:t>The first person to 25 points wins. </a:t>
            </a:r>
          </a:p>
        </p:txBody>
      </p:sp>
      <p:sp>
        <p:nvSpPr>
          <p:cNvPr id="3" name="Content Placeholder 2">
            <a:extLst>
              <a:ext uri="{FF2B5EF4-FFF2-40B4-BE49-F238E27FC236}">
                <a16:creationId xmlns:a16="http://schemas.microsoft.com/office/drawing/2014/main" id="{23773B1B-C7FC-9B45-AE35-66506BE7B5DA}"/>
              </a:ext>
            </a:extLst>
          </p:cNvPr>
          <p:cNvSpPr>
            <a:spLocks noGrp="1"/>
          </p:cNvSpPr>
          <p:nvPr>
            <p:ph sz="quarter" idx="10"/>
          </p:nvPr>
        </p:nvSpPr>
        <p:spPr/>
        <p:txBody>
          <a:bodyPr/>
          <a:lstStyle/>
          <a:p>
            <a:r>
              <a:rPr lang="en-GB" dirty="0"/>
              <a:t>Decimal Duel</a:t>
            </a:r>
          </a:p>
        </p:txBody>
      </p:sp>
      <p:sp>
        <p:nvSpPr>
          <p:cNvPr id="4" name="Rounded Rectangle 3">
            <a:extLst>
              <a:ext uri="{FF2B5EF4-FFF2-40B4-BE49-F238E27FC236}">
                <a16:creationId xmlns:a16="http://schemas.microsoft.com/office/drawing/2014/main" id="{932CEC3D-77E9-E74D-AC73-B16E7C6A4A5A}"/>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30602801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1A1A90F-52B3-6F4A-AF24-80C39863153A}"/>
              </a:ext>
            </a:extLst>
          </p:cNvPr>
          <p:cNvSpPr>
            <a:spLocks noGrp="1"/>
          </p:cNvSpPr>
          <p:nvPr>
            <p:ph sz="quarter" idx="12"/>
          </p:nvPr>
        </p:nvSpPr>
        <p:spPr/>
        <p:txBody>
          <a:bodyPr/>
          <a:lstStyle/>
          <a:p>
            <a:pPr lvl="0"/>
            <a:r>
              <a:rPr lang="en-GB" b="1" dirty="0"/>
              <a:t>Focus: </a:t>
            </a:r>
            <a:r>
              <a:rPr lang="en-GB" dirty="0"/>
              <a:t>Doubling numbers.</a:t>
            </a:r>
          </a:p>
          <a:p>
            <a:pPr lvl="0"/>
            <a:r>
              <a:rPr lang="en-GB" b="1" dirty="0"/>
              <a:t>Aim: </a:t>
            </a:r>
            <a:r>
              <a:rPr lang="en-GB" dirty="0"/>
              <a:t>Double numbers until you get to or over 1,000. </a:t>
            </a:r>
          </a:p>
          <a:p>
            <a:pPr lvl="0"/>
            <a:r>
              <a:rPr lang="en-GB" b="1" dirty="0"/>
              <a:t>You will need: </a:t>
            </a:r>
            <a:r>
              <a:rPr lang="en-GB" dirty="0"/>
              <a:t>Mini whiteboards</a:t>
            </a:r>
          </a:p>
          <a:p>
            <a:pPr lvl="0"/>
            <a:r>
              <a:rPr lang="en-GB" b="1" dirty="0"/>
              <a:t>Instructions: </a:t>
            </a:r>
          </a:p>
          <a:p>
            <a:pPr marL="342900" lvl="0" indent="-342900">
              <a:buFont typeface="+mj-lt"/>
              <a:buAutoNum type="arabicParenR"/>
            </a:pPr>
            <a:r>
              <a:rPr lang="en-GB" dirty="0"/>
              <a:t>Pick a one-digit number.</a:t>
            </a:r>
          </a:p>
          <a:p>
            <a:pPr marL="342900" lvl="0" indent="-342900">
              <a:buFont typeface="+mj-lt"/>
              <a:buAutoNum type="arabicParenR"/>
            </a:pPr>
            <a:r>
              <a:rPr lang="en-GB" dirty="0"/>
              <a:t>Double your number. </a:t>
            </a:r>
          </a:p>
          <a:p>
            <a:pPr marL="342900" lvl="0" indent="-342900">
              <a:buFont typeface="+mj-lt"/>
              <a:buAutoNum type="arabicParenR"/>
            </a:pPr>
            <a:r>
              <a:rPr lang="en-GB" dirty="0"/>
              <a:t>Continue to double it until you get a number over 1,000.</a:t>
            </a:r>
          </a:p>
          <a:p>
            <a:pPr marL="342900" lvl="0" indent="-342900">
              <a:buFont typeface="+mj-lt"/>
              <a:buAutoNum type="arabicParenR"/>
            </a:pPr>
            <a:r>
              <a:rPr lang="en-GB" dirty="0"/>
              <a:t>Which number did you stop at? Did anyone stop at 1,000 exactly? </a:t>
            </a:r>
          </a:p>
          <a:p>
            <a:pPr marL="342900" lvl="0" indent="-342900">
              <a:buFont typeface="+mj-lt"/>
              <a:buAutoNum type="arabicParenR"/>
            </a:pPr>
            <a:r>
              <a:rPr lang="en-GB" dirty="0"/>
              <a:t>What is the lowest whole number that can be doubled in this way to make 1,000 exactly?</a:t>
            </a:r>
          </a:p>
        </p:txBody>
      </p:sp>
      <p:sp>
        <p:nvSpPr>
          <p:cNvPr id="3" name="Content Placeholder 2">
            <a:extLst>
              <a:ext uri="{FF2B5EF4-FFF2-40B4-BE49-F238E27FC236}">
                <a16:creationId xmlns:a16="http://schemas.microsoft.com/office/drawing/2014/main" id="{4A65FAE4-184B-FF40-896E-0DD8C1DAF65A}"/>
              </a:ext>
            </a:extLst>
          </p:cNvPr>
          <p:cNvSpPr>
            <a:spLocks noGrp="1"/>
          </p:cNvSpPr>
          <p:nvPr>
            <p:ph sz="quarter" idx="10"/>
          </p:nvPr>
        </p:nvSpPr>
        <p:spPr/>
        <p:txBody>
          <a:bodyPr/>
          <a:lstStyle/>
          <a:p>
            <a:r>
              <a:rPr lang="en-GB" dirty="0"/>
              <a:t>Double Trouble</a:t>
            </a:r>
          </a:p>
        </p:txBody>
      </p:sp>
      <p:sp>
        <p:nvSpPr>
          <p:cNvPr id="4" name="Rounded Rectangle 3">
            <a:extLst>
              <a:ext uri="{FF2B5EF4-FFF2-40B4-BE49-F238E27FC236}">
                <a16:creationId xmlns:a16="http://schemas.microsoft.com/office/drawing/2014/main" id="{47AFC6A3-959E-A548-AABB-66B29C91CB61}"/>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Individual / Pairs</a:t>
            </a:r>
          </a:p>
        </p:txBody>
      </p:sp>
    </p:spTree>
    <p:extLst>
      <p:ext uri="{BB962C8B-B14F-4D97-AF65-F5344CB8AC3E}">
        <p14:creationId xmlns:p14="http://schemas.microsoft.com/office/powerpoint/2010/main" val="3689736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0F29825-5008-D042-98F2-E57FBA178F10}"/>
              </a:ext>
            </a:extLst>
          </p:cNvPr>
          <p:cNvSpPr>
            <a:spLocks noGrp="1"/>
          </p:cNvSpPr>
          <p:nvPr>
            <p:ph sz="quarter" idx="12"/>
          </p:nvPr>
        </p:nvSpPr>
        <p:spPr/>
        <p:txBody>
          <a:bodyPr>
            <a:normAutofit/>
          </a:bodyPr>
          <a:lstStyle/>
          <a:p>
            <a:r>
              <a:rPr lang="en-GB" b="1" dirty="0"/>
              <a:t>Focus: </a:t>
            </a:r>
            <a:r>
              <a:rPr lang="en-GB" dirty="0"/>
              <a:t>Use and identify related facts for the 1 to 12 times tables.</a:t>
            </a:r>
          </a:p>
          <a:p>
            <a:r>
              <a:rPr lang="en-GB" b="1" dirty="0"/>
              <a:t>Aim: </a:t>
            </a:r>
            <a:r>
              <a:rPr lang="en-GB" dirty="0"/>
              <a:t>Write as many related facts as you can as a class. </a:t>
            </a:r>
          </a:p>
          <a:p>
            <a:r>
              <a:rPr lang="en-GB" b="1" dirty="0"/>
              <a:t>You will need: </a:t>
            </a:r>
            <a:r>
              <a:rPr lang="en-GB" dirty="0"/>
              <a:t>Mini whiteboards</a:t>
            </a:r>
          </a:p>
          <a:p>
            <a:r>
              <a:rPr lang="en-GB" b="1" dirty="0"/>
              <a:t>Instructions: </a:t>
            </a:r>
          </a:p>
          <a:p>
            <a:pPr marL="342900" indent="-342900">
              <a:buFont typeface="+mj-lt"/>
              <a:buAutoNum type="arabicParenR"/>
            </a:pPr>
            <a:r>
              <a:rPr lang="en-GB" dirty="0"/>
              <a:t>Your teacher will write a multiplication fact on the whiteboard. </a:t>
            </a:r>
          </a:p>
          <a:p>
            <a:pPr marL="342900" indent="-342900">
              <a:buFont typeface="+mj-lt"/>
              <a:buAutoNum type="arabicParenR"/>
            </a:pPr>
            <a:r>
              <a:rPr lang="en-GB" dirty="0"/>
              <a:t>You will then have three minutes to write as many related facts as you can. </a:t>
            </a:r>
          </a:p>
          <a:p>
            <a:pPr marL="342900" indent="-342900">
              <a:buFont typeface="+mj-lt"/>
              <a:buAutoNum type="arabicParenR"/>
            </a:pPr>
            <a:r>
              <a:rPr lang="en-GB" dirty="0"/>
              <a:t>Once the three minutes have finished, we will have three minutes to get everyone in the class to write at least one related fact on the whiteboard. Try to write a new calculation each time. </a:t>
            </a:r>
          </a:p>
          <a:p>
            <a:pPr marL="342900" indent="-342900">
              <a:buFont typeface="+mj-lt"/>
              <a:buAutoNum type="arabicParenR"/>
            </a:pPr>
            <a:r>
              <a:rPr lang="en-GB" dirty="0"/>
              <a:t>At the end of these three minutes, you will count how many unique calculations you have as a class and will try to beat this next time you play. </a:t>
            </a:r>
          </a:p>
        </p:txBody>
      </p:sp>
      <p:sp>
        <p:nvSpPr>
          <p:cNvPr id="3" name="Content Placeholder 2">
            <a:extLst>
              <a:ext uri="{FF2B5EF4-FFF2-40B4-BE49-F238E27FC236}">
                <a16:creationId xmlns:a16="http://schemas.microsoft.com/office/drawing/2014/main" id="{8E06B3C1-23A7-C044-888D-B6A4C160D6C4}"/>
              </a:ext>
            </a:extLst>
          </p:cNvPr>
          <p:cNvSpPr>
            <a:spLocks noGrp="1"/>
          </p:cNvSpPr>
          <p:nvPr>
            <p:ph sz="quarter" idx="10"/>
          </p:nvPr>
        </p:nvSpPr>
        <p:spPr/>
        <p:txBody>
          <a:bodyPr/>
          <a:lstStyle/>
          <a:p>
            <a:r>
              <a:rPr lang="en-GB" dirty="0"/>
              <a:t>What do we know if…</a:t>
            </a:r>
          </a:p>
        </p:txBody>
      </p:sp>
      <p:sp>
        <p:nvSpPr>
          <p:cNvPr id="4" name="Rounded Rectangle 3">
            <a:extLst>
              <a:ext uri="{FF2B5EF4-FFF2-40B4-BE49-F238E27FC236}">
                <a16:creationId xmlns:a16="http://schemas.microsoft.com/office/drawing/2014/main" id="{B04519CB-AE4C-6B4A-94AF-4AA9DED91CB8}"/>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25792583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F1A54B-59A8-7544-8CA5-7C08F1C7A2A6}"/>
              </a:ext>
            </a:extLst>
          </p:cNvPr>
          <p:cNvSpPr>
            <a:spLocks noGrp="1"/>
          </p:cNvSpPr>
          <p:nvPr>
            <p:ph sz="quarter" idx="12"/>
          </p:nvPr>
        </p:nvSpPr>
        <p:spPr/>
        <p:txBody>
          <a:bodyPr>
            <a:normAutofit lnSpcReduction="10000"/>
          </a:bodyPr>
          <a:lstStyle/>
          <a:p>
            <a:r>
              <a:rPr lang="en-GB" b="1" dirty="0"/>
              <a:t>Focus: </a:t>
            </a:r>
            <a:r>
              <a:rPr lang="en-GB" dirty="0"/>
              <a:t>Identify factors of numbers between 1 and 100. </a:t>
            </a:r>
          </a:p>
          <a:p>
            <a:r>
              <a:rPr lang="en-GB" b="1" dirty="0"/>
              <a:t>Aim: </a:t>
            </a:r>
            <a:r>
              <a:rPr lang="en-GB" dirty="0"/>
              <a:t>Write down all the factors of a given number first.</a:t>
            </a:r>
          </a:p>
          <a:p>
            <a:r>
              <a:rPr lang="en-GB" b="1" dirty="0"/>
              <a:t>You will need: </a:t>
            </a:r>
            <a:r>
              <a:rPr lang="en-GB" dirty="0"/>
              <a:t>Mini whiteboards</a:t>
            </a:r>
          </a:p>
          <a:p>
            <a:r>
              <a:rPr lang="en-GB" b="1" dirty="0"/>
              <a:t>Instructions: </a:t>
            </a:r>
          </a:p>
          <a:p>
            <a:pPr marL="342900" indent="-342900">
              <a:buFont typeface="+mj-lt"/>
              <a:buAutoNum type="arabicParenR"/>
            </a:pPr>
            <a:r>
              <a:rPr lang="en-GB" dirty="0"/>
              <a:t>You will need to be in groups of 3 or 4. </a:t>
            </a:r>
          </a:p>
          <a:p>
            <a:pPr marL="342900" indent="-342900">
              <a:buFont typeface="+mj-lt"/>
              <a:buAutoNum type="arabicParenR"/>
            </a:pPr>
            <a:r>
              <a:rPr lang="en-GB" dirty="0"/>
              <a:t>Your teacher will write a number between 1 and 100. </a:t>
            </a:r>
          </a:p>
          <a:p>
            <a:pPr marL="342900" indent="-342900">
              <a:buFont typeface="+mj-lt"/>
              <a:buAutoNum type="arabicParenR"/>
            </a:pPr>
            <a:r>
              <a:rPr lang="en-GB" dirty="0"/>
              <a:t>Write down all the factors for the given number then hold up your whiteboard. </a:t>
            </a:r>
          </a:p>
          <a:p>
            <a:pPr marL="342900" indent="-342900">
              <a:buFont typeface="+mj-lt"/>
              <a:buAutoNum type="arabicParenR"/>
            </a:pPr>
            <a:r>
              <a:rPr lang="en-GB" dirty="0"/>
              <a:t>Whoever was first to show all the correct factors of the number given wins their team 3 points. The second fastest person wins 2 points for their team and the third fastest person wins 1 point for their team. If you were one of the fastest but either had a wrong answer or missed a factor, you don’t win any points. </a:t>
            </a:r>
          </a:p>
        </p:txBody>
      </p:sp>
      <p:sp>
        <p:nvSpPr>
          <p:cNvPr id="3" name="Content Placeholder 2">
            <a:extLst>
              <a:ext uri="{FF2B5EF4-FFF2-40B4-BE49-F238E27FC236}">
                <a16:creationId xmlns:a16="http://schemas.microsoft.com/office/drawing/2014/main" id="{B6681ADC-5675-A640-81A5-70BC7902B6D9}"/>
              </a:ext>
            </a:extLst>
          </p:cNvPr>
          <p:cNvSpPr>
            <a:spLocks noGrp="1"/>
          </p:cNvSpPr>
          <p:nvPr>
            <p:ph sz="quarter" idx="10"/>
          </p:nvPr>
        </p:nvSpPr>
        <p:spPr/>
        <p:txBody>
          <a:bodyPr/>
          <a:lstStyle/>
          <a:p>
            <a:r>
              <a:rPr lang="en-GB" dirty="0"/>
              <a:t>Do you have the Maths Factor?</a:t>
            </a:r>
          </a:p>
        </p:txBody>
      </p:sp>
      <p:sp>
        <p:nvSpPr>
          <p:cNvPr id="4" name="Rounded Rectangle 3">
            <a:extLst>
              <a:ext uri="{FF2B5EF4-FFF2-40B4-BE49-F238E27FC236}">
                <a16:creationId xmlns:a16="http://schemas.microsoft.com/office/drawing/2014/main" id="{F0C42250-FC29-B349-8E0F-86E8BD51BE71}"/>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 Whole class</a:t>
            </a:r>
          </a:p>
        </p:txBody>
      </p:sp>
    </p:spTree>
    <p:extLst>
      <p:ext uri="{BB962C8B-B14F-4D97-AF65-F5344CB8AC3E}">
        <p14:creationId xmlns:p14="http://schemas.microsoft.com/office/powerpoint/2010/main" val="29087782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40F0910-311F-1049-8149-CCA43B0C90E6}"/>
              </a:ext>
            </a:extLst>
          </p:cNvPr>
          <p:cNvSpPr>
            <a:spLocks noGrp="1"/>
          </p:cNvSpPr>
          <p:nvPr>
            <p:ph sz="quarter" idx="12"/>
          </p:nvPr>
        </p:nvSpPr>
        <p:spPr>
          <a:xfrm>
            <a:off x="263027" y="1381328"/>
            <a:ext cx="8493700" cy="5161712"/>
          </a:xfrm>
        </p:spPr>
        <p:txBody>
          <a:bodyPr/>
          <a:lstStyle/>
          <a:p>
            <a:r>
              <a:rPr lang="en-GB" b="1" dirty="0"/>
              <a:t>Focus: </a:t>
            </a:r>
            <a:r>
              <a:rPr lang="en-GB" dirty="0"/>
              <a:t>Related facts for the 1 to 12 times tables.</a:t>
            </a:r>
          </a:p>
          <a:p>
            <a:r>
              <a:rPr lang="en-GB" b="1" dirty="0"/>
              <a:t>Aim: </a:t>
            </a:r>
            <a:r>
              <a:rPr lang="en-GB" dirty="0"/>
              <a:t>Don’t get eaten by the sharks!</a:t>
            </a:r>
          </a:p>
          <a:p>
            <a:r>
              <a:rPr lang="en-GB" b="1" dirty="0"/>
              <a:t>You will need: </a:t>
            </a:r>
            <a:r>
              <a:rPr lang="en-GB" dirty="0"/>
              <a:t>A large area; 12 hoops; Large number cards 1-12</a:t>
            </a:r>
          </a:p>
          <a:p>
            <a:r>
              <a:rPr lang="en-GB" b="1" dirty="0"/>
              <a:t>Instructions: </a:t>
            </a:r>
          </a:p>
          <a:p>
            <a:pPr marL="342900" indent="-342900">
              <a:buFont typeface="+mj-lt"/>
              <a:buAutoNum type="arabicParenR"/>
            </a:pPr>
            <a:r>
              <a:rPr lang="en-GB" dirty="0"/>
              <a:t>Your teacher will tell you to swim around the area. </a:t>
            </a:r>
          </a:p>
          <a:p>
            <a:pPr marL="342900" indent="-342900">
              <a:buFont typeface="+mj-lt"/>
              <a:buAutoNum type="arabicParenR"/>
            </a:pPr>
            <a:r>
              <a:rPr lang="en-GB" dirty="0"/>
              <a:t>When they say ‘sharks’ you have to stand in a hoop that isn’t already full. They will then say a division question.</a:t>
            </a:r>
          </a:p>
          <a:p>
            <a:pPr marL="342900" indent="-342900">
              <a:buFont typeface="+mj-lt"/>
              <a:buAutoNum type="arabicParenR"/>
            </a:pPr>
            <a:r>
              <a:rPr lang="en-GB" dirty="0"/>
              <a:t>Sharks eat anyone who is in the hoop labelled with the quotient to the division calculation. If you are standing in that hoop, you’re out. </a:t>
            </a:r>
          </a:p>
        </p:txBody>
      </p:sp>
      <p:sp>
        <p:nvSpPr>
          <p:cNvPr id="3" name="Content Placeholder 2">
            <a:extLst>
              <a:ext uri="{FF2B5EF4-FFF2-40B4-BE49-F238E27FC236}">
                <a16:creationId xmlns:a16="http://schemas.microsoft.com/office/drawing/2014/main" id="{94825A25-A711-5743-BEEA-4DFFED137ABB}"/>
              </a:ext>
            </a:extLst>
          </p:cNvPr>
          <p:cNvSpPr>
            <a:spLocks noGrp="1"/>
          </p:cNvSpPr>
          <p:nvPr>
            <p:ph sz="quarter" idx="10"/>
          </p:nvPr>
        </p:nvSpPr>
        <p:spPr/>
        <p:txBody>
          <a:bodyPr/>
          <a:lstStyle/>
          <a:p>
            <a:r>
              <a:rPr lang="en-GB" dirty="0"/>
              <a:t>Sharks</a:t>
            </a:r>
          </a:p>
        </p:txBody>
      </p:sp>
      <p:sp>
        <p:nvSpPr>
          <p:cNvPr id="4" name="Rounded Rectangle 3">
            <a:extLst>
              <a:ext uri="{FF2B5EF4-FFF2-40B4-BE49-F238E27FC236}">
                <a16:creationId xmlns:a16="http://schemas.microsoft.com/office/drawing/2014/main" id="{A811932C-41DD-5C4B-9966-CC99AF246DEF}"/>
              </a:ext>
            </a:extLst>
          </p:cNvPr>
          <p:cNvSpPr/>
          <p:nvPr/>
        </p:nvSpPr>
        <p:spPr>
          <a:xfrm>
            <a:off x="9740807" y="510996"/>
            <a:ext cx="2259106" cy="718285"/>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
        <p:nvSpPr>
          <p:cNvPr id="5" name="Rounded Rectangle 4">
            <a:extLst>
              <a:ext uri="{FF2B5EF4-FFF2-40B4-BE49-F238E27FC236}">
                <a16:creationId xmlns:a16="http://schemas.microsoft.com/office/drawing/2014/main" id="{458313CC-C9CB-194D-8A40-D45F668ABE1A}"/>
              </a:ext>
            </a:extLst>
          </p:cNvPr>
          <p:cNvSpPr/>
          <p:nvPr/>
        </p:nvSpPr>
        <p:spPr>
          <a:xfrm>
            <a:off x="8756726" y="1751273"/>
            <a:ext cx="3243188" cy="3725399"/>
          </a:xfrm>
          <a:prstGeom prst="roundRect">
            <a:avLst/>
          </a:prstGeom>
          <a:noFill/>
          <a:ln>
            <a:solidFill>
              <a:srgbClr val="FFC599"/>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teacher says, “Sharks!” Then pauses and says, “120 ÷ 10 equals ...”</a:t>
            </a:r>
          </a:p>
          <a:p>
            <a:pPr marL="0" lvl="0" indent="0" algn="l" rtl="0">
              <a:lnSpc>
                <a:spcPct val="150000"/>
              </a:lnSpc>
              <a:spcBef>
                <a:spcPts val="800"/>
              </a:spcBef>
              <a:spcAft>
                <a:spcPts val="0"/>
              </a:spcAft>
              <a:buClr>
                <a:schemeClr val="dk1"/>
              </a:buClr>
              <a:buFont typeface="Arial"/>
              <a:buNone/>
            </a:pPr>
            <a:r>
              <a:rPr lang="en-GB" sz="1600" dirty="0">
                <a:solidFill>
                  <a:schemeClr val="dk1"/>
                </a:solidFill>
                <a:latin typeface="Century Gothic" panose="020B0502020202020204" pitchFamily="34" charset="0"/>
                <a:ea typeface="Source Sans Pro"/>
                <a:cs typeface="Source Sans Pro"/>
                <a:sym typeface="Source Sans Pro"/>
              </a:rPr>
              <a:t>120 ÷ 10 = 12</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Anyone standing in the hoop labelled 12 is eaten by the sharks and is out. </a:t>
            </a:r>
          </a:p>
        </p:txBody>
      </p:sp>
    </p:spTree>
    <p:extLst>
      <p:ext uri="{BB962C8B-B14F-4D97-AF65-F5344CB8AC3E}">
        <p14:creationId xmlns:p14="http://schemas.microsoft.com/office/powerpoint/2010/main" val="715686404"/>
      </p:ext>
    </p:extLst>
  </p:cSld>
  <p:clrMapOvr>
    <a:masterClrMapping/>
  </p:clrMapOvr>
</p:sld>
</file>

<file path=ppt/theme/theme1.xml><?xml version="1.0" encoding="utf-8"?>
<a:theme xmlns:a="http://schemas.openxmlformats.org/drawingml/2006/main" name="Titl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705</TotalTime>
  <Words>3489</Words>
  <Application>Microsoft Office PowerPoint</Application>
  <PresentationFormat>Widescreen</PresentationFormat>
  <Paragraphs>329</Paragraphs>
  <Slides>20</Slides>
  <Notes>17</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Arial</vt:lpstr>
      <vt:lpstr>Calibri</vt:lpstr>
      <vt:lpstr>Century Gothic</vt:lpstr>
      <vt:lpstr>Nunito Sans</vt:lpstr>
      <vt:lpstr>Source Sans Pro</vt:lpstr>
      <vt:lpstr>Titles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Searle</dc:creator>
  <cp:lastModifiedBy>Janette Warburton</cp:lastModifiedBy>
  <cp:revision>59</cp:revision>
  <dcterms:created xsi:type="dcterms:W3CDTF">2022-06-30T10:03:35Z</dcterms:created>
  <dcterms:modified xsi:type="dcterms:W3CDTF">2024-05-03T15:19:42Z</dcterms:modified>
</cp:coreProperties>
</file>