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1"/>
    <p:sldMasterId id="2147483648" r:id="rId2"/>
  </p:sldMasterIdLst>
  <p:notesMasterIdLst>
    <p:notesMasterId r:id="rId22"/>
  </p:notesMasterIdLst>
  <p:sldIdLst>
    <p:sldId id="277" r:id="rId3"/>
    <p:sldId id="282" r:id="rId4"/>
    <p:sldId id="283" r:id="rId5"/>
    <p:sldId id="289" r:id="rId6"/>
    <p:sldId id="290" r:id="rId7"/>
    <p:sldId id="291" r:id="rId8"/>
    <p:sldId id="292" r:id="rId9"/>
    <p:sldId id="293" r:id="rId10"/>
    <p:sldId id="294" r:id="rId11"/>
    <p:sldId id="295" r:id="rId12"/>
    <p:sldId id="296" r:id="rId13"/>
    <p:sldId id="297" r:id="rId14"/>
    <p:sldId id="298" r:id="rId15"/>
    <p:sldId id="299" r:id="rId16"/>
    <p:sldId id="300" r:id="rId17"/>
    <p:sldId id="301" r:id="rId18"/>
    <p:sldId id="302" r:id="rId19"/>
    <p:sldId id="303" r:id="rId20"/>
    <p:sldId id="30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E7FF"/>
    <a:srgbClr val="AFE6DA"/>
    <a:srgbClr val="D4F0FD"/>
    <a:srgbClr val="222222"/>
    <a:srgbClr val="FFD1DA"/>
    <a:srgbClr val="43A047"/>
    <a:srgbClr val="2779F5"/>
    <a:srgbClr val="2196F3"/>
    <a:srgbClr val="0277BD"/>
    <a:srgbClr val="CCD4F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90"/>
    <p:restoredTop sz="77062"/>
  </p:normalViewPr>
  <p:slideViewPr>
    <p:cSldViewPr snapToGrid="0" snapToObjects="1">
      <p:cViewPr varScale="1">
        <p:scale>
          <a:sx n="85" d="100"/>
          <a:sy n="85" d="100"/>
        </p:scale>
        <p:origin x="323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03805F-7D1E-E94C-BB55-3B101E5AFAED}" type="datetimeFigureOut">
              <a:rPr lang="en-GB" smtClean="0"/>
              <a:t>07/05/2024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B76D0C-E1F7-C24C-9F61-F920AE9184C6}" type="slidenum">
              <a:rPr lang="en-GB" smtClean="0"/>
              <a:t>‹#›</a:t>
            </a:fld>
            <a:endParaRPr lang="en-GB"/>
          </a:p>
        </p:txBody>
      </p:sp>
    </p:spTree>
    <p:extLst>
      <p:ext uri="{BB962C8B-B14F-4D97-AF65-F5344CB8AC3E}">
        <p14:creationId xmlns:p14="http://schemas.microsoft.com/office/powerpoint/2010/main" val="27974170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facts are linked to the number you are pointing to? Are there other facts you could have said?</a:t>
            </a:r>
            <a:br>
              <a:rPr lang="en-GB" dirty="0">
                <a:effectLst/>
              </a:rPr>
            </a:br>
            <a:r>
              <a:rPr lang="en-GB" dirty="0">
                <a:effectLst/>
              </a:rPr>
              <a:t>Are there any numbers that are linked to more than two times tables?</a:t>
            </a:r>
            <a:br>
              <a:rPr lang="en-GB" dirty="0">
                <a:effectLst/>
              </a:rPr>
            </a:br>
            <a:br>
              <a:rPr lang="en-GB" dirty="0">
                <a:effectLst/>
              </a:rPr>
            </a:br>
            <a:r>
              <a:rPr lang="en-GB" dirty="0">
                <a:effectLst/>
              </a:rPr>
              <a:t>Extension: </a:t>
            </a:r>
            <a:br>
              <a:rPr lang="en-GB" dirty="0">
                <a:effectLst/>
              </a:rPr>
            </a:br>
            <a:r>
              <a:rPr lang="en-GB" dirty="0">
                <a:effectLst/>
              </a:rPr>
              <a:t>Identify at least 3 facts for each number.</a:t>
            </a:r>
            <a:br>
              <a:rPr lang="en-GB" dirty="0">
                <a:effectLst/>
              </a:rPr>
            </a:b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4</a:t>
            </a:fld>
            <a:endParaRPr lang="en-GB"/>
          </a:p>
        </p:txBody>
      </p:sp>
    </p:spTree>
    <p:extLst>
      <p:ext uri="{BB962C8B-B14F-4D97-AF65-F5344CB8AC3E}">
        <p14:creationId xmlns:p14="http://schemas.microsoft.com/office/powerpoint/2010/main" val="36946555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Can you describe the method you used to double the number? Is doubling linked to any multiplication facts?</a:t>
            </a:r>
            <a:br>
              <a:rPr lang="en-GB" dirty="0">
                <a:effectLst/>
              </a:rPr>
            </a:br>
            <a:r>
              <a:rPr lang="en-GB" dirty="0">
                <a:effectLst/>
              </a:rPr>
              <a:t>Are the positions in the train linked to any multiplication facts?</a:t>
            </a:r>
            <a:br>
              <a:rPr lang="en-GB" dirty="0">
                <a:effectLst/>
              </a:rPr>
            </a:br>
            <a:br>
              <a:rPr lang="en-GB" dirty="0">
                <a:effectLst/>
              </a:rPr>
            </a:br>
            <a:r>
              <a:rPr lang="en-GB" dirty="0">
                <a:effectLst/>
              </a:rPr>
              <a:t>Extension: </a:t>
            </a:r>
            <a:br>
              <a:rPr lang="en-GB" dirty="0">
                <a:effectLst/>
              </a:rPr>
            </a:br>
            <a:r>
              <a:rPr lang="en-GB" dirty="0">
                <a:effectLst/>
              </a:rPr>
              <a:t>Increase the range of starting number used.</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5</a:t>
            </a:fld>
            <a:endParaRPr lang="en-GB"/>
          </a:p>
        </p:txBody>
      </p:sp>
    </p:spTree>
    <p:extLst>
      <p:ext uri="{BB962C8B-B14F-4D97-AF65-F5344CB8AC3E}">
        <p14:creationId xmlns:p14="http://schemas.microsoft.com/office/powerpoint/2010/main" val="3669114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methods do you have for finding the answers?</a:t>
            </a:r>
            <a:br>
              <a:rPr lang="en-GB" dirty="0">
                <a:effectLst/>
              </a:rPr>
            </a:br>
            <a:r>
              <a:rPr lang="en-GB" dirty="0">
                <a:effectLst/>
              </a:rPr>
              <a:t>Are there other multiplication or division facts that link to the question I’ve just asked?</a:t>
            </a:r>
            <a:br>
              <a:rPr lang="en-GB" dirty="0">
                <a:effectLst/>
              </a:rPr>
            </a:br>
            <a:br>
              <a:rPr lang="en-GB" dirty="0">
                <a:effectLst/>
              </a:rPr>
            </a:br>
            <a:r>
              <a:rPr lang="en-GB" dirty="0">
                <a:effectLst/>
              </a:rPr>
              <a:t>Extension: </a:t>
            </a:r>
            <a:br>
              <a:rPr lang="en-GB" dirty="0">
                <a:effectLst/>
              </a:rPr>
            </a:br>
            <a:r>
              <a:rPr lang="en-GB" dirty="0">
                <a:effectLst/>
              </a:rPr>
              <a:t>The overall champion could become the question master.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6</a:t>
            </a:fld>
            <a:endParaRPr lang="en-GB"/>
          </a:p>
        </p:txBody>
      </p:sp>
    </p:spTree>
    <p:extLst>
      <p:ext uri="{BB962C8B-B14F-4D97-AF65-F5344CB8AC3E}">
        <p14:creationId xmlns:p14="http://schemas.microsoft.com/office/powerpoint/2010/main" val="2676862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Is there more than one division fact that you could write?</a:t>
            </a:r>
            <a:br>
              <a:rPr lang="en-GB" dirty="0">
                <a:effectLst/>
              </a:rPr>
            </a:br>
            <a:r>
              <a:rPr lang="en-GB" dirty="0">
                <a:effectLst/>
              </a:rPr>
              <a:t>Can you use any other facts to help you find the answer?</a:t>
            </a:r>
            <a:br>
              <a:rPr lang="en-GB" dirty="0">
                <a:effectLst/>
              </a:rPr>
            </a:br>
            <a:br>
              <a:rPr lang="en-GB" dirty="0">
                <a:effectLst/>
              </a:rPr>
            </a:br>
            <a:r>
              <a:rPr lang="en-GB" dirty="0">
                <a:effectLst/>
              </a:rPr>
              <a:t>Extension: </a:t>
            </a:r>
            <a:br>
              <a:rPr lang="en-GB" dirty="0">
                <a:effectLst/>
              </a:rPr>
            </a:br>
            <a:r>
              <a:rPr lang="en-GB" dirty="0">
                <a:effectLst/>
              </a:rPr>
              <a:t>Write all the division facts.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7</a:t>
            </a:fld>
            <a:endParaRPr lang="en-GB"/>
          </a:p>
        </p:txBody>
      </p:sp>
    </p:spTree>
    <p:extLst>
      <p:ext uri="{BB962C8B-B14F-4D97-AF65-F5344CB8AC3E}">
        <p14:creationId xmlns:p14="http://schemas.microsoft.com/office/powerpoint/2010/main" val="1093785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fact comes next?</a:t>
            </a:r>
            <a:br>
              <a:rPr lang="en-GB" dirty="0">
                <a:effectLst/>
              </a:rPr>
            </a:br>
            <a:r>
              <a:rPr lang="en-GB" dirty="0">
                <a:effectLst/>
              </a:rPr>
              <a:t>Which facts can help you find the correct answer? Which other times tables can help you?</a:t>
            </a:r>
            <a:br>
              <a:rPr lang="en-GB" dirty="0">
                <a:effectLst/>
              </a:rPr>
            </a:br>
            <a:br>
              <a:rPr lang="en-GB" dirty="0">
                <a:effectLst/>
              </a:rPr>
            </a:br>
            <a:r>
              <a:rPr lang="en-GB" dirty="0">
                <a:effectLst/>
              </a:rPr>
              <a:t>Extension: </a:t>
            </a:r>
            <a:br>
              <a:rPr lang="en-GB" dirty="0">
                <a:effectLst/>
              </a:rPr>
            </a:br>
            <a:r>
              <a:rPr lang="en-GB" dirty="0">
                <a:effectLst/>
              </a:rPr>
              <a:t>Use division facts.</a:t>
            </a:r>
            <a:br>
              <a:rPr lang="en-GB" dirty="0">
                <a:effectLst/>
              </a:rPr>
            </a:br>
            <a:r>
              <a:rPr lang="en-GB" dirty="0">
                <a:effectLst/>
              </a:rPr>
              <a:t>A child could be the conductor.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8</a:t>
            </a:fld>
            <a:endParaRPr lang="en-GB"/>
          </a:p>
        </p:txBody>
      </p:sp>
    </p:spTree>
    <p:extLst>
      <p:ext uri="{BB962C8B-B14F-4D97-AF65-F5344CB8AC3E}">
        <p14:creationId xmlns:p14="http://schemas.microsoft.com/office/powerpoint/2010/main" val="3585415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Can you link the 2 times table and the 7 times table?</a:t>
            </a:r>
            <a:br>
              <a:rPr lang="en-GB" dirty="0">
                <a:effectLst/>
              </a:rPr>
            </a:br>
            <a:br>
              <a:rPr lang="en-GB" dirty="0">
                <a:effectLst/>
              </a:rPr>
            </a:br>
            <a:r>
              <a:rPr lang="en-GB" dirty="0">
                <a:effectLst/>
              </a:rPr>
              <a:t>Extension: </a:t>
            </a:r>
            <a:br>
              <a:rPr lang="en-GB" dirty="0">
                <a:effectLst/>
              </a:rPr>
            </a:br>
            <a:r>
              <a:rPr lang="en-GB" dirty="0">
                <a:effectLst/>
              </a:rPr>
              <a:t>Can you use your one and two times tables and addition to find answers to the seven times tables?</a:t>
            </a:r>
            <a:br>
              <a:rPr lang="en-GB" dirty="0">
                <a:effectLst/>
              </a:rPr>
            </a:br>
            <a:r>
              <a:rPr lang="en-GB" dirty="0">
                <a:effectLst/>
              </a:rPr>
              <a:t>Find links between other times tables.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9</a:t>
            </a:fld>
            <a:endParaRPr lang="en-GB"/>
          </a:p>
        </p:txBody>
      </p:sp>
    </p:spTree>
    <p:extLst>
      <p:ext uri="{BB962C8B-B14F-4D97-AF65-F5344CB8AC3E}">
        <p14:creationId xmlns:p14="http://schemas.microsoft.com/office/powerpoint/2010/main" val="2975275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fact are you representing?</a:t>
            </a:r>
            <a:br>
              <a:rPr lang="en-GB" dirty="0">
                <a:effectLst/>
              </a:rPr>
            </a:br>
            <a:r>
              <a:rPr lang="en-GB" dirty="0">
                <a:effectLst/>
              </a:rPr>
              <a:t>Convince me this is a 7 times table fact.</a:t>
            </a:r>
            <a:br>
              <a:rPr lang="en-GB" dirty="0">
                <a:effectLst/>
              </a:rPr>
            </a:br>
            <a:r>
              <a:rPr lang="en-GB" dirty="0">
                <a:effectLst/>
              </a:rPr>
              <a:t>How are the representations similar or different?</a:t>
            </a:r>
            <a:br>
              <a:rPr lang="en-GB" dirty="0">
                <a:effectLst/>
              </a:rPr>
            </a:br>
            <a:br>
              <a:rPr lang="en-GB" dirty="0">
                <a:effectLst/>
              </a:rPr>
            </a:br>
            <a:r>
              <a:rPr lang="en-GB" dirty="0">
                <a:effectLst/>
              </a:rPr>
              <a:t>Extension: </a:t>
            </a:r>
            <a:br>
              <a:rPr lang="en-GB" dirty="0">
                <a:effectLst/>
              </a:rPr>
            </a:br>
            <a:r>
              <a:rPr lang="en-GB" dirty="0">
                <a:effectLst/>
              </a:rPr>
              <a:t>Create the most unique representation.</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10</a:t>
            </a:fld>
            <a:endParaRPr lang="en-GB"/>
          </a:p>
        </p:txBody>
      </p:sp>
    </p:spTree>
    <p:extLst>
      <p:ext uri="{BB962C8B-B14F-4D97-AF65-F5344CB8AC3E}">
        <p14:creationId xmlns:p14="http://schemas.microsoft.com/office/powerpoint/2010/main" val="2886282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do you know if you are going to be out?</a:t>
            </a:r>
            <a:br>
              <a:rPr lang="en-GB" dirty="0">
                <a:effectLst/>
              </a:rPr>
            </a:br>
            <a:r>
              <a:rPr lang="en-GB" dirty="0">
                <a:effectLst/>
              </a:rPr>
              <a:t>Which operation are you using?</a:t>
            </a:r>
            <a:br>
              <a:rPr lang="en-GB" dirty="0">
                <a:effectLst/>
              </a:rPr>
            </a:br>
            <a:br>
              <a:rPr lang="en-GB" dirty="0">
                <a:effectLst/>
              </a:rPr>
            </a:br>
            <a:r>
              <a:rPr lang="en-GB" dirty="0">
                <a:effectLst/>
              </a:rPr>
              <a:t>Extension: </a:t>
            </a:r>
            <a:br>
              <a:rPr lang="en-GB" dirty="0">
                <a:effectLst/>
              </a:rPr>
            </a:br>
            <a:r>
              <a:rPr lang="en-GB" dirty="0">
                <a:effectLst/>
              </a:rPr>
              <a:t>One of the pupils can become the caller.</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11</a:t>
            </a:fld>
            <a:endParaRPr lang="en-GB"/>
          </a:p>
        </p:txBody>
      </p:sp>
    </p:spTree>
    <p:extLst>
      <p:ext uri="{BB962C8B-B14F-4D97-AF65-F5344CB8AC3E}">
        <p14:creationId xmlns:p14="http://schemas.microsoft.com/office/powerpoint/2010/main" val="25737662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do you notice about the answer you are giving?</a:t>
            </a:r>
            <a:br>
              <a:rPr lang="en-GB" dirty="0">
                <a:effectLst/>
              </a:rPr>
            </a:br>
            <a:r>
              <a:rPr lang="en-GB" dirty="0">
                <a:effectLst/>
              </a:rPr>
              <a:t>Is there a pattern to the 9 times tables?</a:t>
            </a:r>
            <a:br>
              <a:rPr lang="en-GB" dirty="0">
                <a:effectLst/>
              </a:rPr>
            </a:br>
            <a:r>
              <a:rPr lang="en-GB" dirty="0">
                <a:effectLst/>
              </a:rPr>
              <a:t>Do you have a strategy for finding the answers?</a:t>
            </a:r>
            <a:br>
              <a:rPr lang="en-GB" dirty="0">
                <a:effectLst/>
              </a:rPr>
            </a:br>
            <a:br>
              <a:rPr lang="en-GB" dirty="0">
                <a:effectLst/>
              </a:rPr>
            </a:br>
            <a:r>
              <a:rPr lang="en-GB" dirty="0">
                <a:effectLst/>
              </a:rPr>
              <a:t>Extension: </a:t>
            </a:r>
            <a:br>
              <a:rPr lang="en-GB" dirty="0">
                <a:effectLst/>
              </a:rPr>
            </a:br>
            <a:r>
              <a:rPr lang="en-GB" dirty="0">
                <a:effectLst/>
              </a:rPr>
              <a:t>Say the related division fact as well.</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12</a:t>
            </a:fld>
            <a:endParaRPr lang="en-GB"/>
          </a:p>
        </p:txBody>
      </p:sp>
    </p:spTree>
    <p:extLst>
      <p:ext uri="{BB962C8B-B14F-4D97-AF65-F5344CB8AC3E}">
        <p14:creationId xmlns:p14="http://schemas.microsoft.com/office/powerpoint/2010/main" val="38112829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work out which digits will be needed?</a:t>
            </a:r>
            <a:br>
              <a:rPr lang="en-GB" dirty="0">
                <a:effectLst/>
              </a:rPr>
            </a:br>
            <a:r>
              <a:rPr lang="en-GB" dirty="0">
                <a:effectLst/>
              </a:rPr>
              <a:t>Do all the answers have the same digit twice?</a:t>
            </a:r>
            <a:br>
              <a:rPr lang="en-GB" dirty="0">
                <a:effectLst/>
              </a:rPr>
            </a:br>
            <a:br>
              <a:rPr lang="en-GB" dirty="0">
                <a:effectLst/>
              </a:rPr>
            </a:br>
            <a:r>
              <a:rPr lang="en-GB" dirty="0">
                <a:effectLst/>
              </a:rPr>
              <a:t>Extension: </a:t>
            </a:r>
            <a:br>
              <a:rPr lang="en-GB" dirty="0">
                <a:effectLst/>
              </a:rPr>
            </a:br>
            <a:r>
              <a:rPr lang="en-GB" dirty="0">
                <a:effectLst/>
              </a:rPr>
              <a:t>A pupil can call out the questions.</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13</a:t>
            </a:fld>
            <a:endParaRPr lang="en-GB"/>
          </a:p>
        </p:txBody>
      </p:sp>
    </p:spTree>
    <p:extLst>
      <p:ext uri="{BB962C8B-B14F-4D97-AF65-F5344CB8AC3E}">
        <p14:creationId xmlns:p14="http://schemas.microsoft.com/office/powerpoint/2010/main" val="3344623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do you know your array reflects what was said?</a:t>
            </a:r>
            <a:br>
              <a:rPr lang="en-GB" dirty="0">
                <a:effectLst/>
              </a:rPr>
            </a:br>
            <a:r>
              <a:rPr lang="en-GB" dirty="0">
                <a:effectLst/>
              </a:rPr>
              <a:t>Is there another array you could make?</a:t>
            </a:r>
            <a:br>
              <a:rPr lang="en-GB" dirty="0">
                <a:effectLst/>
              </a:rPr>
            </a:br>
            <a:br>
              <a:rPr lang="en-GB" dirty="0">
                <a:effectLst/>
              </a:rPr>
            </a:br>
            <a:r>
              <a:rPr lang="en-GB" dirty="0">
                <a:effectLst/>
              </a:rPr>
              <a:t>Extension: </a:t>
            </a:r>
            <a:br>
              <a:rPr lang="en-GB" dirty="0">
                <a:effectLst/>
              </a:rPr>
            </a:br>
            <a:r>
              <a:rPr lang="en-GB" dirty="0">
                <a:effectLst/>
              </a:rPr>
              <a:t>Give a multiplication and division fact for the array created.</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14</a:t>
            </a:fld>
            <a:endParaRPr lang="en-GB"/>
          </a:p>
        </p:txBody>
      </p:sp>
    </p:spTree>
    <p:extLst>
      <p:ext uri="{BB962C8B-B14F-4D97-AF65-F5344CB8AC3E}">
        <p14:creationId xmlns:p14="http://schemas.microsoft.com/office/powerpoint/2010/main" val="2165330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What are the multiples of 11?</a:t>
            </a:r>
            <a:br>
              <a:rPr lang="en-GB" dirty="0">
                <a:effectLst/>
              </a:rPr>
            </a:br>
            <a:r>
              <a:rPr lang="en-GB" dirty="0">
                <a:effectLst/>
              </a:rPr>
              <a:t>What do you notice about the multiples of 11?</a:t>
            </a:r>
            <a:br>
              <a:rPr lang="en-GB" dirty="0">
                <a:effectLst/>
              </a:rPr>
            </a:br>
            <a:br>
              <a:rPr lang="en-GB" dirty="0">
                <a:effectLst/>
              </a:rPr>
            </a:br>
            <a:r>
              <a:rPr lang="en-GB" dirty="0">
                <a:effectLst/>
              </a:rPr>
              <a:t>Extension: </a:t>
            </a:r>
            <a:br>
              <a:rPr lang="en-GB" dirty="0">
                <a:effectLst/>
              </a:rPr>
            </a:br>
            <a:r>
              <a:rPr lang="en-GB" dirty="0">
                <a:effectLst/>
              </a:rPr>
              <a:t>Apply this to division. How can you use this to answer division questions such as 99 ÷ 9.</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15</a:t>
            </a:fld>
            <a:endParaRPr lang="en-GB"/>
          </a:p>
        </p:txBody>
      </p:sp>
    </p:spTree>
    <p:extLst>
      <p:ext uri="{BB962C8B-B14F-4D97-AF65-F5344CB8AC3E}">
        <p14:creationId xmlns:p14="http://schemas.microsoft.com/office/powerpoint/2010/main" val="5765912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do you know that is the answer?</a:t>
            </a:r>
            <a:br>
              <a:rPr lang="en-GB" dirty="0">
                <a:effectLst/>
              </a:rPr>
            </a:br>
            <a:r>
              <a:rPr lang="en-GB" dirty="0">
                <a:effectLst/>
              </a:rPr>
              <a:t>How are you working out the answer?</a:t>
            </a:r>
            <a:br>
              <a:rPr lang="en-GB" dirty="0">
                <a:effectLst/>
              </a:rPr>
            </a:br>
            <a:br>
              <a:rPr lang="en-GB" dirty="0">
                <a:effectLst/>
              </a:rPr>
            </a:br>
            <a:r>
              <a:rPr lang="en-GB" dirty="0">
                <a:effectLst/>
              </a:rPr>
              <a:t>Extension: </a:t>
            </a:r>
            <a:br>
              <a:rPr lang="en-GB" dirty="0">
                <a:effectLst/>
              </a:rPr>
            </a:br>
            <a:r>
              <a:rPr lang="en-GB" dirty="0">
                <a:effectLst/>
              </a:rPr>
              <a:t>After chanting the multiplication fact, also chant a related division fact.</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16</a:t>
            </a:fld>
            <a:endParaRPr lang="en-GB"/>
          </a:p>
        </p:txBody>
      </p:sp>
    </p:spTree>
    <p:extLst>
      <p:ext uri="{BB962C8B-B14F-4D97-AF65-F5344CB8AC3E}">
        <p14:creationId xmlns:p14="http://schemas.microsoft.com/office/powerpoint/2010/main" val="33642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fact do you think will match your answer / question?</a:t>
            </a:r>
            <a:br>
              <a:rPr lang="en-GB" dirty="0">
                <a:effectLst/>
              </a:rPr>
            </a:br>
            <a:r>
              <a:rPr lang="en-GB" dirty="0">
                <a:effectLst/>
              </a:rPr>
              <a:t>Which times table matches your question?</a:t>
            </a:r>
            <a:br>
              <a:rPr lang="en-GB" dirty="0">
                <a:effectLst/>
              </a:rPr>
            </a:br>
            <a:br>
              <a:rPr lang="en-GB" dirty="0">
                <a:effectLst/>
              </a:rPr>
            </a:br>
            <a:r>
              <a:rPr lang="en-GB" dirty="0">
                <a:effectLst/>
              </a:rPr>
              <a:t>Extension: </a:t>
            </a:r>
            <a:br>
              <a:rPr lang="en-GB" dirty="0">
                <a:effectLst/>
              </a:rPr>
            </a:br>
            <a:r>
              <a:rPr lang="en-GB" dirty="0">
                <a:effectLst/>
              </a:rPr>
              <a:t>Put pupils into two groups with a complete set of cards. Which team can be the quickest to complete the loop?</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17</a:t>
            </a:fld>
            <a:endParaRPr lang="en-GB"/>
          </a:p>
        </p:txBody>
      </p:sp>
    </p:spTree>
    <p:extLst>
      <p:ext uri="{BB962C8B-B14F-4D97-AF65-F5344CB8AC3E}">
        <p14:creationId xmlns:p14="http://schemas.microsoft.com/office/powerpoint/2010/main" val="225050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Which method are you using to find the answer?</a:t>
            </a:r>
            <a:br>
              <a:rPr lang="en-GB" dirty="0">
                <a:effectLst/>
              </a:rPr>
            </a:br>
            <a:r>
              <a:rPr lang="en-GB" dirty="0">
                <a:effectLst/>
              </a:rPr>
              <a:t>Which times tables are easier to work out? Why?</a:t>
            </a:r>
            <a:br>
              <a:rPr lang="en-GB" dirty="0">
                <a:effectLst/>
              </a:rPr>
            </a:br>
            <a:br>
              <a:rPr lang="en-GB" dirty="0">
                <a:effectLst/>
              </a:rPr>
            </a:br>
            <a:r>
              <a:rPr lang="en-GB" dirty="0">
                <a:effectLst/>
              </a:rPr>
              <a:t>Extension: </a:t>
            </a:r>
            <a:br>
              <a:rPr lang="en-GB" dirty="0">
                <a:effectLst/>
              </a:rPr>
            </a:br>
            <a:r>
              <a:rPr lang="en-GB" dirty="0">
                <a:effectLst/>
              </a:rPr>
              <a:t>Change the value of the picture cards to focus on specific times tables that pupils are struggling with.</a:t>
            </a:r>
            <a:endParaRPr lang="en-GB" dirty="0"/>
          </a:p>
        </p:txBody>
      </p:sp>
      <p:sp>
        <p:nvSpPr>
          <p:cNvPr id="4" name="Slide Number Placeholder 3"/>
          <p:cNvSpPr>
            <a:spLocks noGrp="1"/>
          </p:cNvSpPr>
          <p:nvPr>
            <p:ph type="sldNum" sz="quarter" idx="5"/>
          </p:nvPr>
        </p:nvSpPr>
        <p:spPr/>
        <p:txBody>
          <a:bodyPr/>
          <a:lstStyle/>
          <a:p>
            <a:fld id="{9FB76D0C-E1F7-C24C-9F61-F920AE9184C6}" type="slidenum">
              <a:rPr lang="en-GB" smtClean="0"/>
              <a:t>18</a:t>
            </a:fld>
            <a:endParaRPr lang="en-GB"/>
          </a:p>
        </p:txBody>
      </p:sp>
    </p:spTree>
    <p:extLst>
      <p:ext uri="{BB962C8B-B14F-4D97-AF65-F5344CB8AC3E}">
        <p14:creationId xmlns:p14="http://schemas.microsoft.com/office/powerpoint/2010/main" val="21048918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Key questions:</a:t>
            </a:r>
            <a:br>
              <a:rPr lang="en-GB" dirty="0">
                <a:effectLst/>
              </a:rPr>
            </a:br>
            <a:r>
              <a:rPr lang="en-GB" dirty="0">
                <a:effectLst/>
              </a:rPr>
              <a:t>How can you work out the missing number?</a:t>
            </a:r>
            <a:br>
              <a:rPr lang="en-GB" dirty="0">
                <a:effectLst/>
              </a:rPr>
            </a:br>
            <a:r>
              <a:rPr lang="en-GB" dirty="0">
                <a:effectLst/>
              </a:rPr>
              <a:t>Which facts can you use to help you?</a:t>
            </a:r>
            <a:br>
              <a:rPr lang="en-GB" dirty="0">
                <a:effectLst/>
              </a:rPr>
            </a:br>
            <a:r>
              <a:rPr lang="en-GB" dirty="0">
                <a:effectLst/>
              </a:rPr>
              <a:t>Can you explain the strategy you are using?</a:t>
            </a:r>
            <a:br>
              <a:rPr lang="en-GB" dirty="0">
                <a:effectLst/>
              </a:rPr>
            </a:br>
            <a:br>
              <a:rPr lang="en-GB" dirty="0">
                <a:effectLst/>
              </a:rPr>
            </a:br>
            <a:r>
              <a:rPr lang="en-GB" dirty="0">
                <a:effectLst/>
              </a:rPr>
              <a:t>Extension: </a:t>
            </a:r>
            <a:br>
              <a:rPr lang="en-GB" dirty="0">
                <a:effectLst/>
              </a:rPr>
            </a:br>
            <a:r>
              <a:rPr lang="en-GB" dirty="0">
                <a:effectLst/>
              </a:rPr>
              <a:t>Add restrictions e.g. </a:t>
            </a:r>
            <a:r>
              <a:rPr lang="en-GB">
                <a:effectLst/>
              </a:rPr>
              <a:t>you can’t use 1 or 2.</a:t>
            </a:r>
            <a:endParaRPr lang="en-GB"/>
          </a:p>
        </p:txBody>
      </p:sp>
      <p:sp>
        <p:nvSpPr>
          <p:cNvPr id="4" name="Slide Number Placeholder 3"/>
          <p:cNvSpPr>
            <a:spLocks noGrp="1"/>
          </p:cNvSpPr>
          <p:nvPr>
            <p:ph type="sldNum" sz="quarter" idx="5"/>
          </p:nvPr>
        </p:nvSpPr>
        <p:spPr/>
        <p:txBody>
          <a:bodyPr/>
          <a:lstStyle/>
          <a:p>
            <a:fld id="{9FB76D0C-E1F7-C24C-9F61-F920AE9184C6}" type="slidenum">
              <a:rPr lang="en-GB" smtClean="0"/>
              <a:t>19</a:t>
            </a:fld>
            <a:endParaRPr lang="en-GB"/>
          </a:p>
        </p:txBody>
      </p:sp>
    </p:spTree>
    <p:extLst>
      <p:ext uri="{BB962C8B-B14F-4D97-AF65-F5344CB8AC3E}">
        <p14:creationId xmlns:p14="http://schemas.microsoft.com/office/powerpoint/2010/main" val="5272120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p:spTree>
      <p:nvGrpSpPr>
        <p:cNvPr id="1" name=""/>
        <p:cNvGrpSpPr/>
        <p:nvPr/>
      </p:nvGrpSpPr>
      <p:grpSpPr>
        <a:xfrm>
          <a:off x="0" y="0"/>
          <a:ext cx="0" cy="0"/>
          <a:chOff x="0" y="0"/>
          <a:chExt cx="0" cy="0"/>
        </a:xfrm>
      </p:grpSpPr>
      <p:pic>
        <p:nvPicPr>
          <p:cNvPr id="3" name="Picture 2" descr="Logo&#10;&#10;Description automatically generated with medium confidence">
            <a:extLst>
              <a:ext uri="{FF2B5EF4-FFF2-40B4-BE49-F238E27FC236}">
                <a16:creationId xmlns:a16="http://schemas.microsoft.com/office/drawing/2014/main" id="{ECBA34A2-1100-1B4F-8C2A-92DAA50365B9}"/>
              </a:ext>
            </a:extLst>
          </p:cNvPr>
          <p:cNvPicPr>
            <a:picLocks noChangeAspect="1"/>
          </p:cNvPicPr>
          <p:nvPr userDrawn="1"/>
        </p:nvPicPr>
        <p:blipFill>
          <a:blip r:embed="rId2"/>
          <a:stretch>
            <a:fillRect/>
          </a:stretch>
        </p:blipFill>
        <p:spPr>
          <a:xfrm>
            <a:off x="113012" y="6346950"/>
            <a:ext cx="1757220" cy="409450"/>
          </a:xfrm>
          <a:prstGeom prst="rect">
            <a:avLst/>
          </a:prstGeom>
        </p:spPr>
      </p:pic>
      <p:sp>
        <p:nvSpPr>
          <p:cNvPr id="13" name="Content Placeholder 5">
            <a:extLst>
              <a:ext uri="{FF2B5EF4-FFF2-40B4-BE49-F238E27FC236}">
                <a16:creationId xmlns:a16="http://schemas.microsoft.com/office/drawing/2014/main" id="{20DEEA39-6D40-E54C-A3E0-0298F3DED601}"/>
              </a:ext>
            </a:extLst>
          </p:cNvPr>
          <p:cNvSpPr>
            <a:spLocks noGrp="1"/>
          </p:cNvSpPr>
          <p:nvPr>
            <p:ph sz="quarter" idx="14" hasCustomPrompt="1"/>
          </p:nvPr>
        </p:nvSpPr>
        <p:spPr>
          <a:xfrm>
            <a:off x="4232034" y="4746505"/>
            <a:ext cx="3727927" cy="713158"/>
          </a:xfrm>
          <a:prstGeom prst="rect">
            <a:avLst/>
          </a:prstGeom>
        </p:spPr>
        <p:txBody>
          <a:bodyPr anchor="ctr"/>
          <a:lstStyle>
            <a:lvl1pPr marL="0" indent="0" algn="ctr">
              <a:buNone/>
              <a:defRPr sz="3200">
                <a:latin typeface="Century Gothic" panose="020B0502020202020204" pitchFamily="34" charset="0"/>
              </a:defRPr>
            </a:lvl1pPr>
          </a:lstStyle>
          <a:p>
            <a:pPr lvl="0"/>
            <a:r>
              <a:rPr lang="en-GB" dirty="0"/>
              <a:t>Year</a:t>
            </a:r>
          </a:p>
        </p:txBody>
      </p:sp>
    </p:spTree>
    <p:extLst>
      <p:ext uri="{BB962C8B-B14F-4D97-AF65-F5344CB8AC3E}">
        <p14:creationId xmlns:p14="http://schemas.microsoft.com/office/powerpoint/2010/main" val="444776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Overview">
    <p:spTree>
      <p:nvGrpSpPr>
        <p:cNvPr id="1" name=""/>
        <p:cNvGrpSpPr/>
        <p:nvPr/>
      </p:nvGrpSpPr>
      <p:grpSpPr>
        <a:xfrm>
          <a:off x="0" y="0"/>
          <a:ext cx="0" cy="0"/>
          <a:chOff x="0" y="0"/>
          <a:chExt cx="0" cy="0"/>
        </a:xfrm>
      </p:grpSpPr>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4908667" cy="874712"/>
          </a:xfrm>
        </p:spPr>
        <p:txBody>
          <a:bodyPr anchor="ctr">
            <a:normAutofit/>
          </a:bodyPr>
          <a:lstStyle>
            <a:lvl1pPr>
              <a:lnSpc>
                <a:spcPct val="100000"/>
              </a:lnSpc>
              <a:spcBef>
                <a:spcPts val="0"/>
              </a:spcBef>
              <a:defRPr sz="2400"/>
            </a:lvl1pPr>
          </a:lstStyle>
          <a:p>
            <a:pPr lvl="0"/>
            <a:r>
              <a:rPr lang="en-GB" dirty="0"/>
              <a:t>Title</a:t>
            </a:r>
          </a:p>
        </p:txBody>
      </p:sp>
    </p:spTree>
    <p:extLst>
      <p:ext uri="{BB962C8B-B14F-4D97-AF65-F5344CB8AC3E}">
        <p14:creationId xmlns:p14="http://schemas.microsoft.com/office/powerpoint/2010/main" val="498515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ctivity">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9219F6C-D267-1643-A7BF-A2FC97B547CC}"/>
              </a:ext>
            </a:extLst>
          </p:cNvPr>
          <p:cNvSpPr>
            <a:spLocks noGrp="1"/>
          </p:cNvSpPr>
          <p:nvPr>
            <p:ph sz="quarter" idx="12"/>
          </p:nvPr>
        </p:nvSpPr>
        <p:spPr>
          <a:xfrm>
            <a:off x="263026" y="1381328"/>
            <a:ext cx="11736887" cy="5161712"/>
          </a:xfrm>
        </p:spPr>
        <p:txBody>
          <a:bodyPr>
            <a:normAutofit/>
          </a:bodyPr>
          <a:lstStyle>
            <a:lvl1pPr>
              <a:defRPr sz="1800"/>
            </a:lvl1pPr>
            <a:lvl2pPr marL="457200" indent="0">
              <a:buNone/>
              <a:defRPr/>
            </a:lvl2pPr>
          </a:lstStyle>
          <a:p>
            <a:pPr lvl="0"/>
            <a:r>
              <a:rPr lang="en-GB" dirty="0"/>
              <a:t>Click to edit Master text styles</a:t>
            </a:r>
          </a:p>
        </p:txBody>
      </p:sp>
      <p:sp>
        <p:nvSpPr>
          <p:cNvPr id="7" name="Content Placeholder 29">
            <a:extLst>
              <a:ext uri="{FF2B5EF4-FFF2-40B4-BE49-F238E27FC236}">
                <a16:creationId xmlns:a16="http://schemas.microsoft.com/office/drawing/2014/main" id="{575B5943-D446-7544-8973-F18AFB6D82EB}"/>
              </a:ext>
            </a:extLst>
          </p:cNvPr>
          <p:cNvSpPr>
            <a:spLocks noGrp="1"/>
          </p:cNvSpPr>
          <p:nvPr>
            <p:ph sz="quarter" idx="10" hasCustomPrompt="1"/>
          </p:nvPr>
        </p:nvSpPr>
        <p:spPr>
          <a:xfrm>
            <a:off x="263026" y="432783"/>
            <a:ext cx="6701978" cy="874712"/>
          </a:xfrm>
        </p:spPr>
        <p:txBody>
          <a:bodyPr anchor="ctr">
            <a:normAutofit/>
          </a:bodyPr>
          <a:lstStyle>
            <a:lvl1pPr>
              <a:lnSpc>
                <a:spcPct val="100000"/>
              </a:lnSpc>
              <a:spcBef>
                <a:spcPts val="0"/>
              </a:spcBef>
              <a:defRPr sz="2800"/>
            </a:lvl1pPr>
          </a:lstStyle>
          <a:p>
            <a:pPr lvl="0"/>
            <a:r>
              <a:rPr lang="en-GB" dirty="0"/>
              <a:t>Title</a:t>
            </a:r>
          </a:p>
        </p:txBody>
      </p:sp>
    </p:spTree>
    <p:extLst>
      <p:ext uri="{BB962C8B-B14F-4D97-AF65-F5344CB8AC3E}">
        <p14:creationId xmlns:p14="http://schemas.microsoft.com/office/powerpoint/2010/main" val="28296719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8FBFF"/>
        </a:solidFill>
        <a:effectLst/>
      </p:bgPr>
    </p:bg>
    <p:spTree>
      <p:nvGrpSpPr>
        <p:cNvPr id="1" name=""/>
        <p:cNvGrpSpPr/>
        <p:nvPr/>
      </p:nvGrpSpPr>
      <p:grpSpPr>
        <a:xfrm>
          <a:off x="0" y="0"/>
          <a:ext cx="0" cy="0"/>
          <a:chOff x="0" y="0"/>
          <a:chExt cx="0" cy="0"/>
        </a:xfrm>
      </p:grpSpPr>
      <p:pic>
        <p:nvPicPr>
          <p:cNvPr id="3" name="Picture 2" descr="A picture containing text, gauge&#10;&#10;Description automatically generated">
            <a:extLst>
              <a:ext uri="{FF2B5EF4-FFF2-40B4-BE49-F238E27FC236}">
                <a16:creationId xmlns:a16="http://schemas.microsoft.com/office/drawing/2014/main" id="{2B7A83AC-536F-2047-82D4-5BD95B9F4A51}"/>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68F65FE-7BEE-7443-9C7B-5A38EE685BC6}"/>
              </a:ext>
            </a:extLst>
          </p:cNvPr>
          <p:cNvSpPr txBox="1"/>
          <p:nvPr userDrawn="1"/>
        </p:nvSpPr>
        <p:spPr>
          <a:xfrm>
            <a:off x="1880393" y="1770822"/>
            <a:ext cx="8431213" cy="1754326"/>
          </a:xfrm>
          <a:prstGeom prst="rect">
            <a:avLst/>
          </a:prstGeom>
          <a:noFill/>
        </p:spPr>
        <p:txBody>
          <a:bodyPr wrap="square" rtlCol="0">
            <a:spAutoFit/>
          </a:bodyPr>
          <a:lstStyle/>
          <a:p>
            <a:pPr algn="ctr"/>
            <a:r>
              <a:rPr lang="en-GB" sz="5400" dirty="0">
                <a:latin typeface="Century Gothic" panose="020B0502020202020204" pitchFamily="34" charset="0"/>
              </a:rPr>
              <a:t>The Ultimate Times Tables Resource Pack</a:t>
            </a:r>
          </a:p>
        </p:txBody>
      </p:sp>
      <p:sp>
        <p:nvSpPr>
          <p:cNvPr id="6" name="Content Placeholder 5">
            <a:extLst>
              <a:ext uri="{FF2B5EF4-FFF2-40B4-BE49-F238E27FC236}">
                <a16:creationId xmlns:a16="http://schemas.microsoft.com/office/drawing/2014/main" id="{4C12913D-C514-A645-B0D8-0D4C029912F9}"/>
              </a:ext>
            </a:extLst>
          </p:cNvPr>
          <p:cNvSpPr txBox="1">
            <a:spLocks/>
          </p:cNvSpPr>
          <p:nvPr userDrawn="1"/>
        </p:nvSpPr>
        <p:spPr>
          <a:xfrm>
            <a:off x="3631515" y="3779247"/>
            <a:ext cx="4928967" cy="713158"/>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32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Games and activities</a:t>
            </a:r>
          </a:p>
        </p:txBody>
      </p:sp>
    </p:spTree>
    <p:extLst>
      <p:ext uri="{BB962C8B-B14F-4D97-AF65-F5344CB8AC3E}">
        <p14:creationId xmlns:p14="http://schemas.microsoft.com/office/powerpoint/2010/main" val="4241947658"/>
      </p:ext>
    </p:extLst>
  </p:cSld>
  <p:clrMap bg1="lt1" tx1="dk1" bg2="lt2" tx2="dk2" accent1="accent1" accent2="accent2" accent3="accent3" accent4="accent4" accent5="accent5" accent6="accent6" hlink="hlink" folHlink="folHlink"/>
  <p:sldLayoutIdLst>
    <p:sldLayoutId id="214748365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BFF"/>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CBEBE5-5FBA-B348-89AC-94591443BFEF}"/>
              </a:ext>
            </a:extLst>
          </p:cNvPr>
          <p:cNvPicPr>
            <a:picLocks noChangeAspect="1"/>
          </p:cNvPicPr>
          <p:nvPr userDrawn="1"/>
        </p:nvPicPr>
        <p:blipFill>
          <a:blip r:embed="rId4"/>
          <a:stretch>
            <a:fillRect/>
          </a:stretch>
        </p:blipFill>
        <p:spPr>
          <a:xfrm>
            <a:off x="0" y="0"/>
            <a:ext cx="12192000" cy="406400"/>
          </a:xfrm>
          <a:prstGeom prst="rect">
            <a:avLst/>
          </a:prstGeom>
        </p:spPr>
      </p:pic>
      <p:sp>
        <p:nvSpPr>
          <p:cNvPr id="3" name="Text Placeholder 2">
            <a:extLst>
              <a:ext uri="{FF2B5EF4-FFF2-40B4-BE49-F238E27FC236}">
                <a16:creationId xmlns:a16="http://schemas.microsoft.com/office/drawing/2014/main" id="{D18BFE50-F6DB-F94A-A399-89895AAA64C5}"/>
              </a:ext>
            </a:extLst>
          </p:cNvPr>
          <p:cNvSpPr>
            <a:spLocks noGrp="1"/>
          </p:cNvSpPr>
          <p:nvPr>
            <p:ph type="body" idx="1"/>
          </p:nvPr>
        </p:nvSpPr>
        <p:spPr>
          <a:xfrm>
            <a:off x="263047" y="487680"/>
            <a:ext cx="11736887" cy="5689283"/>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pic>
        <p:nvPicPr>
          <p:cNvPr id="6" name="Picture 5">
            <a:extLst>
              <a:ext uri="{FF2B5EF4-FFF2-40B4-BE49-F238E27FC236}">
                <a16:creationId xmlns:a16="http://schemas.microsoft.com/office/drawing/2014/main" id="{1D8B7A00-251E-8449-93BD-3A16B09DBB67}"/>
              </a:ext>
            </a:extLst>
          </p:cNvPr>
          <p:cNvPicPr>
            <a:picLocks noChangeAspect="1"/>
          </p:cNvPicPr>
          <p:nvPr userDrawn="1"/>
        </p:nvPicPr>
        <p:blipFill>
          <a:blip r:embed="rId5"/>
          <a:stretch>
            <a:fillRect/>
          </a:stretch>
        </p:blipFill>
        <p:spPr>
          <a:xfrm>
            <a:off x="83127" y="6638306"/>
            <a:ext cx="2137830" cy="180844"/>
          </a:xfrm>
          <a:prstGeom prst="rect">
            <a:avLst/>
          </a:prstGeom>
        </p:spPr>
      </p:pic>
      <p:sp>
        <p:nvSpPr>
          <p:cNvPr id="8" name="Google Shape;27;p5">
            <a:extLst>
              <a:ext uri="{FF2B5EF4-FFF2-40B4-BE49-F238E27FC236}">
                <a16:creationId xmlns:a16="http://schemas.microsoft.com/office/drawing/2014/main" id="{DC781899-6412-AF48-8B65-47F03C5CD0D1}"/>
              </a:ext>
            </a:extLst>
          </p:cNvPr>
          <p:cNvSpPr txBox="1"/>
          <p:nvPr userDrawn="1"/>
        </p:nvSpPr>
        <p:spPr>
          <a:xfrm>
            <a:off x="4812000" y="6567178"/>
            <a:ext cx="7380000" cy="3231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GB" sz="900" b="1" dirty="0">
                <a:solidFill>
                  <a:srgbClr val="2779F5"/>
                </a:solidFill>
                <a:latin typeface="Nunito Sans"/>
                <a:ea typeface="Nunito Sans"/>
                <a:cs typeface="Nunito Sans"/>
                <a:sym typeface="Nunito Sans"/>
              </a:rPr>
              <a:t>   thirdspacelearning.com </a:t>
            </a:r>
            <a:r>
              <a:rPr lang="en-GB" sz="900" dirty="0">
                <a:solidFill>
                  <a:srgbClr val="2779F5"/>
                </a:solidFill>
                <a:latin typeface="Nunito Sans"/>
                <a:ea typeface="Nunito Sans"/>
                <a:cs typeface="Nunito Sans"/>
                <a:sym typeface="Nunito Sans"/>
              </a:rPr>
              <a:t>| Helping schools close the maths attainment gap through targeted one to one teaching and flexible resources</a:t>
            </a:r>
            <a:endParaRPr sz="900" dirty="0">
              <a:solidFill>
                <a:srgbClr val="2779F5"/>
              </a:solidFill>
              <a:latin typeface="Nunito Sans"/>
              <a:ea typeface="Nunito Sans"/>
              <a:cs typeface="Nunito Sans"/>
              <a:sym typeface="Nunito Sans"/>
            </a:endParaRPr>
          </a:p>
        </p:txBody>
      </p:sp>
    </p:spTree>
    <p:extLst>
      <p:ext uri="{BB962C8B-B14F-4D97-AF65-F5344CB8AC3E}">
        <p14:creationId xmlns:p14="http://schemas.microsoft.com/office/powerpoint/2010/main" val="1906738739"/>
      </p:ext>
    </p:extLst>
  </p:cSld>
  <p:clrMap bg1="lt1" tx1="dk1" bg2="lt2" tx2="dk2" accent1="accent1" accent2="accent2" accent3="accent3" accent4="accent4" accent5="accent5" accent6="accent6" hlink="hlink" folHlink="folHlink"/>
  <p:sldLayoutIdLst>
    <p:sldLayoutId id="2147483660" r:id="rId1"/>
    <p:sldLayoutId id="2147483657" r:id="rId2"/>
  </p:sldLayoutIdLst>
  <p:txStyles>
    <p:titleStyle>
      <a:lvl1pPr algn="l" defTabSz="914400" rtl="0" eaLnBrk="1" latinLnBrk="0" hangingPunct="1">
        <a:lnSpc>
          <a:spcPct val="90000"/>
        </a:lnSpc>
        <a:spcBef>
          <a:spcPct val="0"/>
        </a:spcBef>
        <a:buNone/>
        <a:defRPr sz="1600" kern="1200">
          <a:solidFill>
            <a:srgbClr val="0277BD"/>
          </a:solidFill>
          <a:latin typeface="Century Gothic" panose="020B0502020202020204" pitchFamily="34" charset="0"/>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1800" kern="1200">
          <a:solidFill>
            <a:srgbClr val="222222"/>
          </a:solidFill>
          <a:latin typeface="Century Gothic" panose="020B0502020202020204" pitchFamily="34" charset="0"/>
          <a:ea typeface="+mn-ea"/>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1600" kern="1200">
          <a:solidFill>
            <a:srgbClr val="222222"/>
          </a:solidFill>
          <a:latin typeface="Century Gothic" panose="020B0502020202020204"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400" kern="1200">
          <a:solidFill>
            <a:srgbClr val="222222"/>
          </a:solidFill>
          <a:latin typeface="Century Gothic" panose="020B0502020202020204"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200" kern="1200">
          <a:solidFill>
            <a:srgbClr val="222222"/>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AE01367-A1CB-804F-AB86-02EF8220CEE0}"/>
              </a:ext>
            </a:extLst>
          </p:cNvPr>
          <p:cNvSpPr>
            <a:spLocks noGrp="1"/>
          </p:cNvSpPr>
          <p:nvPr>
            <p:ph sz="quarter" idx="14"/>
          </p:nvPr>
        </p:nvSpPr>
        <p:spPr/>
        <p:txBody>
          <a:bodyPr/>
          <a:lstStyle/>
          <a:p>
            <a:r>
              <a:rPr lang="en-GB"/>
              <a:t>Year 4</a:t>
            </a:r>
            <a:endParaRPr lang="en-GB" dirty="0"/>
          </a:p>
        </p:txBody>
      </p:sp>
    </p:spTree>
    <p:extLst>
      <p:ext uri="{BB962C8B-B14F-4D97-AF65-F5344CB8AC3E}">
        <p14:creationId xmlns:p14="http://schemas.microsoft.com/office/powerpoint/2010/main" val="763837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3436675409"/>
              </p:ext>
            </p:extLst>
          </p:nvPr>
        </p:nvGraphicFramePr>
        <p:xfrm>
          <a:off x="243275" y="1343435"/>
          <a:ext cx="11872524" cy="494792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 Five in a Row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1 per pair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Some coloured counters per pupil</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2) Train, Train</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3) Sixes Splat</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4) Sixes on Target</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Mini whiteboards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5) Sevens Choir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6) Linked Sevens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7) Sevens Museum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8) Shark Nines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A large area</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12 hoops</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Resource 2</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noFill/>
                  </a:tcPr>
                </a:tc>
                <a:extLst>
                  <a:ext uri="{0D108BD9-81ED-4DB2-BD59-A6C34878D82A}">
                    <a16:rowId xmlns:a16="http://schemas.microsoft.com/office/drawing/2014/main" val="10008"/>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9) Nines Dice Duel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6-sided die per pupil</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770192108"/>
                  </a:ext>
                </a:extLst>
              </a:tr>
            </a:tbl>
          </a:graphicData>
        </a:graphic>
      </p:graphicFrame>
    </p:spTree>
    <p:extLst>
      <p:ext uri="{BB962C8B-B14F-4D97-AF65-F5344CB8AC3E}">
        <p14:creationId xmlns:p14="http://schemas.microsoft.com/office/powerpoint/2010/main" val="3234055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3CD6933-DAD1-514B-9AC7-371A842067BF}"/>
              </a:ext>
            </a:extLst>
          </p:cNvPr>
          <p:cNvSpPr>
            <a:spLocks noGrp="1"/>
          </p:cNvSpPr>
          <p:nvPr>
            <p:ph sz="quarter" idx="10"/>
          </p:nvPr>
        </p:nvSpPr>
        <p:spPr/>
        <p:txBody>
          <a:bodyPr/>
          <a:lstStyle/>
          <a:p>
            <a:r>
              <a:rPr lang="en-GB" dirty="0"/>
              <a:t>Overview</a:t>
            </a:r>
          </a:p>
        </p:txBody>
      </p:sp>
      <p:graphicFrame>
        <p:nvGraphicFramePr>
          <p:cNvPr id="3" name="Google Shape;42;p5">
            <a:extLst>
              <a:ext uri="{FF2B5EF4-FFF2-40B4-BE49-F238E27FC236}">
                <a16:creationId xmlns:a16="http://schemas.microsoft.com/office/drawing/2014/main" id="{7DFB9A80-3740-3A46-95E0-8E203EC15B4A}"/>
              </a:ext>
            </a:extLst>
          </p:cNvPr>
          <p:cNvGraphicFramePr/>
          <p:nvPr>
            <p:extLst>
              <p:ext uri="{D42A27DB-BD31-4B8C-83A1-F6EECF244321}">
                <p14:modId xmlns:p14="http://schemas.microsoft.com/office/powerpoint/2010/main" val="1000056734"/>
              </p:ext>
            </p:extLst>
          </p:nvPr>
        </p:nvGraphicFramePr>
        <p:xfrm>
          <a:off x="243275" y="1343435"/>
          <a:ext cx="11872524" cy="4185920"/>
        </p:xfrm>
        <a:graphic>
          <a:graphicData uri="http://schemas.openxmlformats.org/drawingml/2006/table">
            <a:tbl>
              <a:tblPr>
                <a:noFill/>
              </a:tblPr>
              <a:tblGrid>
                <a:gridCol w="2092798">
                  <a:extLst>
                    <a:ext uri="{9D8B030D-6E8A-4147-A177-3AD203B41FA5}">
                      <a16:colId xmlns:a16="http://schemas.microsoft.com/office/drawing/2014/main" val="20000"/>
                    </a:ext>
                  </a:extLst>
                </a:gridCol>
                <a:gridCol w="1264660">
                  <a:extLst>
                    <a:ext uri="{9D8B030D-6E8A-4147-A177-3AD203B41FA5}">
                      <a16:colId xmlns:a16="http://schemas.microsoft.com/office/drawing/2014/main" val="20001"/>
                    </a:ext>
                  </a:extLst>
                </a:gridCol>
                <a:gridCol w="1264660">
                  <a:extLst>
                    <a:ext uri="{9D8B030D-6E8A-4147-A177-3AD203B41FA5}">
                      <a16:colId xmlns:a16="http://schemas.microsoft.com/office/drawing/2014/main" val="20002"/>
                    </a:ext>
                  </a:extLst>
                </a:gridCol>
                <a:gridCol w="1264660">
                  <a:extLst>
                    <a:ext uri="{9D8B030D-6E8A-4147-A177-3AD203B41FA5}">
                      <a16:colId xmlns:a16="http://schemas.microsoft.com/office/drawing/2014/main" val="20003"/>
                    </a:ext>
                  </a:extLst>
                </a:gridCol>
                <a:gridCol w="1264660">
                  <a:extLst>
                    <a:ext uri="{9D8B030D-6E8A-4147-A177-3AD203B41FA5}">
                      <a16:colId xmlns:a16="http://schemas.microsoft.com/office/drawing/2014/main" val="20004"/>
                    </a:ext>
                  </a:extLst>
                </a:gridCol>
                <a:gridCol w="4721086">
                  <a:extLst>
                    <a:ext uri="{9D8B030D-6E8A-4147-A177-3AD203B41FA5}">
                      <a16:colId xmlns:a16="http://schemas.microsoft.com/office/drawing/2014/main" val="20005"/>
                    </a:ext>
                  </a:extLst>
                </a:gridCol>
              </a:tblGrid>
              <a:tr h="381000">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Individual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Clr>
                          <a:schemeClr val="dk1"/>
                        </a:buClr>
                        <a:buSzPts val="1100"/>
                        <a:buFont typeface="Arial"/>
                        <a:buNone/>
                      </a:pPr>
                      <a:r>
                        <a:rPr lang="en-GB" sz="1600" dirty="0">
                          <a:solidFill>
                            <a:schemeClr val="dk1"/>
                          </a:solidFill>
                          <a:latin typeface="Century Gothic" panose="020B0502020202020204" pitchFamily="34" charset="0"/>
                          <a:ea typeface="Source Sans Pro"/>
                          <a:cs typeface="Source Sans Pro"/>
                          <a:sym typeface="Source Sans Pro"/>
                        </a:rPr>
                        <a:t>Pairs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Small group activity</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Whole class activity </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Resources needed</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F0E7FF"/>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10) Racing Elevens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Large digit cards from 0 to 9</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A large area</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11) Geo Eleven</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x</a:t>
                      </a: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Geoboards (per pupil or per pair)</a:t>
                      </a:r>
                      <a:endParaRPr sz="160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a:latin typeface="Century Gothic" panose="020B0502020202020204" pitchFamily="34" charset="0"/>
                          <a:ea typeface="Source Sans Pro"/>
                          <a:cs typeface="Source Sans Pro"/>
                          <a:sym typeface="Source Sans Pro"/>
                        </a:rPr>
                        <a:t>Elastic bands</a:t>
                      </a: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12) Double Vision? </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l"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13) Reach the Twelves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2</a:t>
                      </a:r>
                      <a:endParaRPr sz="1600" dirty="0">
                        <a:latin typeface="Century Gothic" panose="020B0502020202020204" pitchFamily="34" charset="0"/>
                        <a:ea typeface="Source Sans Pro"/>
                        <a:cs typeface="Source Sans Pro"/>
                        <a:sym typeface="Source Sans Pro"/>
                      </a:endParaRPr>
                    </a:p>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An area</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14) Looping Tables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Resource 3</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5"/>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15) All out Skirmish</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Playing cards per pair</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6"/>
                  </a:ext>
                </a:extLst>
              </a:tr>
              <a:tr h="0">
                <a:tc>
                  <a:txBody>
                    <a:bodyPr/>
                    <a:lstStyle/>
                    <a:p>
                      <a:pPr marL="0" lvl="0" indent="0" algn="l" rtl="0">
                        <a:spcBef>
                          <a:spcPts val="0"/>
                        </a:spcBef>
                        <a:spcAft>
                          <a:spcPts val="0"/>
                        </a:spcAft>
                        <a:buNone/>
                      </a:pPr>
                      <a:r>
                        <a:rPr lang="en-GB" sz="1600" dirty="0">
                          <a:latin typeface="Century Gothic" panose="020B0502020202020204" pitchFamily="34" charset="0"/>
                          <a:ea typeface="Source Sans Pro"/>
                          <a:cs typeface="Source Sans Pro"/>
                          <a:sym typeface="Source Sans Pro"/>
                        </a:rPr>
                        <a:t>16) Back-to-Back</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r>
                        <a:rPr lang="en-GB" sz="1600">
                          <a:latin typeface="Century Gothic" panose="020B0502020202020204" pitchFamily="34" charset="0"/>
                          <a:ea typeface="Source Sans Pro"/>
                          <a:cs typeface="Source Sans Pro"/>
                          <a:sym typeface="Source Sans Pro"/>
                        </a:rPr>
                        <a:t>x</a:t>
                      </a:r>
                      <a:endParaRPr sz="160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0" lvl="0" indent="0" algn="ctr" rtl="0">
                        <a:spcBef>
                          <a:spcPts val="0"/>
                        </a:spcBef>
                        <a:spcAft>
                          <a:spcPts val="0"/>
                        </a:spcAft>
                        <a:buNone/>
                      </a:pPr>
                      <a:endParaRPr sz="1600" dirty="0">
                        <a:latin typeface="Century Gothic" panose="020B0502020202020204" pitchFamily="34" charset="0"/>
                        <a:ea typeface="Source Sans Pro"/>
                        <a:cs typeface="Source Sans Pro"/>
                        <a:sym typeface="Source Sans Pro"/>
                      </a:endParaRPr>
                    </a:p>
                  </a:txBody>
                  <a:tcPr marL="63500" marR="63500" marT="63500" marB="63500"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tc>
                  <a:txBody>
                    <a:bodyPr/>
                    <a:lstStyle/>
                    <a:p>
                      <a:pPr marL="457200" lvl="0" indent="-317500" algn="l" rtl="0">
                        <a:spcBef>
                          <a:spcPts val="0"/>
                        </a:spcBef>
                        <a:spcAft>
                          <a:spcPts val="0"/>
                        </a:spcAft>
                        <a:buSzPts val="1400"/>
                        <a:buFont typeface="Source Sans Pro"/>
                        <a:buChar char="●"/>
                      </a:pPr>
                      <a:r>
                        <a:rPr lang="en-GB" sz="1600" dirty="0">
                          <a:latin typeface="Century Gothic" panose="020B0502020202020204" pitchFamily="34" charset="0"/>
                          <a:ea typeface="Source Sans Pro"/>
                          <a:cs typeface="Source Sans Pro"/>
                          <a:sym typeface="Source Sans Pro"/>
                        </a:rPr>
                        <a:t>Mini whiteboards</a:t>
                      </a:r>
                      <a:endParaRPr sz="1600" dirty="0">
                        <a:latin typeface="Century Gothic" panose="020B0502020202020204" pitchFamily="34" charset="0"/>
                        <a:ea typeface="Source Sans Pro"/>
                        <a:cs typeface="Source Sans Pro"/>
                        <a:sym typeface="Source Sans Pro"/>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no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661019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8CF5051-8D48-5447-931D-7B6BF6E6272B}"/>
              </a:ext>
            </a:extLst>
          </p:cNvPr>
          <p:cNvSpPr>
            <a:spLocks noGrp="1"/>
          </p:cNvSpPr>
          <p:nvPr>
            <p:ph sz="quarter" idx="12"/>
          </p:nvPr>
        </p:nvSpPr>
        <p:spPr/>
        <p:txBody>
          <a:bodyPr>
            <a:normAutofit/>
          </a:bodyPr>
          <a:lstStyle/>
          <a:p>
            <a:r>
              <a:rPr lang="en-GB" b="1" dirty="0"/>
              <a:t>Focus: </a:t>
            </a:r>
            <a:r>
              <a:rPr lang="en-GB" dirty="0"/>
              <a:t>Recognise and use multiplication and division facts for the 2, 3, 4, 5, 8 and 10 times tables. </a:t>
            </a:r>
          </a:p>
          <a:p>
            <a:r>
              <a:rPr lang="en-GB" b="1" dirty="0"/>
              <a:t>Aim: </a:t>
            </a:r>
            <a:r>
              <a:rPr lang="en-GB" dirty="0"/>
              <a:t>Get five of your colour counters in a row. </a:t>
            </a:r>
          </a:p>
          <a:p>
            <a:r>
              <a:rPr lang="en-GB" b="1" dirty="0"/>
              <a:t>You will need: </a:t>
            </a:r>
            <a:r>
              <a:rPr lang="en-GB" dirty="0"/>
              <a:t>Resource 1 per pair; some coloured counters per person</a:t>
            </a:r>
          </a:p>
          <a:p>
            <a:r>
              <a:rPr lang="en-GB" b="1" dirty="0"/>
              <a:t>Instructions: </a:t>
            </a:r>
          </a:p>
          <a:p>
            <a:pPr marL="342900" indent="-342900">
              <a:buFont typeface="+mj-lt"/>
              <a:buAutoNum type="arabicParenR"/>
            </a:pPr>
            <a:r>
              <a:rPr lang="en-GB" dirty="0"/>
              <a:t>In pairs, you will be given a five in a row sheet and coloured counters each. </a:t>
            </a:r>
          </a:p>
          <a:p>
            <a:pPr marL="342900" indent="-342900">
              <a:buFont typeface="+mj-lt"/>
              <a:buAutoNum type="arabicParenR"/>
            </a:pPr>
            <a:r>
              <a:rPr lang="en-GB" dirty="0"/>
              <a:t>To place a counter, you need to point to a square and say two multiplication or division facts that involves the number you are pointing to. You can’t use the one times tables.</a:t>
            </a:r>
          </a:p>
          <a:p>
            <a:pPr marL="342900" indent="-342900">
              <a:buFont typeface="+mj-lt"/>
              <a:buAutoNum type="arabicParenR"/>
            </a:pPr>
            <a:r>
              <a:rPr lang="en-GB" dirty="0"/>
              <a:t>If the facts are correct, you can place your counter. If your calculations are incorrect, you can’t place your counter. </a:t>
            </a:r>
          </a:p>
          <a:p>
            <a:pPr marL="342900" indent="-342900">
              <a:buFont typeface="+mj-lt"/>
              <a:buAutoNum type="arabicParenR"/>
            </a:pPr>
            <a:r>
              <a:rPr lang="en-GB" dirty="0"/>
              <a:t>The player who makes a line of 5 counters first, wins. </a:t>
            </a:r>
          </a:p>
        </p:txBody>
      </p:sp>
      <p:sp>
        <p:nvSpPr>
          <p:cNvPr id="3" name="Content Placeholder 2">
            <a:extLst>
              <a:ext uri="{FF2B5EF4-FFF2-40B4-BE49-F238E27FC236}">
                <a16:creationId xmlns:a16="http://schemas.microsoft.com/office/drawing/2014/main" id="{40F2AEDB-E403-5247-AB85-944F7345BD4A}"/>
              </a:ext>
            </a:extLst>
          </p:cNvPr>
          <p:cNvSpPr>
            <a:spLocks noGrp="1"/>
          </p:cNvSpPr>
          <p:nvPr>
            <p:ph sz="quarter" idx="10"/>
          </p:nvPr>
        </p:nvSpPr>
        <p:spPr/>
        <p:txBody>
          <a:bodyPr/>
          <a:lstStyle/>
          <a:p>
            <a:r>
              <a:rPr lang="en-GB" dirty="0"/>
              <a:t>Five in a Row</a:t>
            </a:r>
          </a:p>
        </p:txBody>
      </p:sp>
      <p:sp>
        <p:nvSpPr>
          <p:cNvPr id="4" name="Rounded Rectangle 3">
            <a:extLst>
              <a:ext uri="{FF2B5EF4-FFF2-40B4-BE49-F238E27FC236}">
                <a16:creationId xmlns:a16="http://schemas.microsoft.com/office/drawing/2014/main" id="{CFB70A5F-04A4-5D45-9A1C-2B540765E901}"/>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Whole class</a:t>
            </a:r>
          </a:p>
        </p:txBody>
      </p:sp>
      <p:pic>
        <p:nvPicPr>
          <p:cNvPr id="6" name="Picture 5" descr="A screenshot of a cell phone&#10;&#10;Description automatically generated">
            <a:extLst>
              <a:ext uri="{FF2B5EF4-FFF2-40B4-BE49-F238E27FC236}">
                <a16:creationId xmlns:a16="http://schemas.microsoft.com/office/drawing/2014/main" id="{990F13C7-9D9F-3C41-AB19-20C16530281F}"/>
              </a:ext>
            </a:extLst>
          </p:cNvPr>
          <p:cNvPicPr>
            <a:picLocks noChangeAspect="1"/>
          </p:cNvPicPr>
          <p:nvPr/>
        </p:nvPicPr>
        <p:blipFill>
          <a:blip r:embed="rId3"/>
          <a:stretch>
            <a:fillRect/>
          </a:stretch>
        </p:blipFill>
        <p:spPr>
          <a:xfrm rot="5400000">
            <a:off x="9769016" y="1702585"/>
            <a:ext cx="1915108" cy="2546686"/>
          </a:xfrm>
          <a:prstGeom prst="rect">
            <a:avLst/>
          </a:prstGeom>
        </p:spPr>
      </p:pic>
    </p:spTree>
    <p:extLst>
      <p:ext uri="{BB962C8B-B14F-4D97-AF65-F5344CB8AC3E}">
        <p14:creationId xmlns:p14="http://schemas.microsoft.com/office/powerpoint/2010/main" val="2909000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F79031F-AEEE-0045-A43A-F9B020258D7A}"/>
              </a:ext>
            </a:extLst>
          </p:cNvPr>
          <p:cNvSpPr>
            <a:spLocks noGrp="1"/>
          </p:cNvSpPr>
          <p:nvPr>
            <p:ph sz="quarter" idx="12"/>
          </p:nvPr>
        </p:nvSpPr>
        <p:spPr>
          <a:xfrm>
            <a:off x="263027" y="1381328"/>
            <a:ext cx="8493700" cy="5161712"/>
          </a:xfrm>
        </p:spPr>
        <p:txBody>
          <a:bodyPr>
            <a:normAutofit lnSpcReduction="10000"/>
          </a:bodyPr>
          <a:lstStyle/>
          <a:p>
            <a:r>
              <a:rPr lang="en-GB" b="1" dirty="0"/>
              <a:t>Focus: </a:t>
            </a:r>
            <a:r>
              <a:rPr lang="en-GB" dirty="0"/>
              <a:t>Recall multiplication and related division facts for the 2, 5 and 10 times tables. </a:t>
            </a:r>
          </a:p>
          <a:p>
            <a:r>
              <a:rPr lang="en-GB" b="1" dirty="0"/>
              <a:t>Aim: </a:t>
            </a:r>
            <a:r>
              <a:rPr lang="en-GB" dirty="0"/>
              <a:t>Double the start number across your train of people. </a:t>
            </a:r>
          </a:p>
          <a:p>
            <a:r>
              <a:rPr lang="en-GB" b="1" dirty="0"/>
              <a:t>You will need: </a:t>
            </a:r>
            <a:r>
              <a:rPr lang="en-GB" dirty="0"/>
              <a:t>Mini whiteboards </a:t>
            </a:r>
          </a:p>
          <a:p>
            <a:r>
              <a:rPr lang="en-GB" b="1" dirty="0"/>
              <a:t>Instructions: </a:t>
            </a:r>
          </a:p>
          <a:p>
            <a:pPr marL="342900" indent="-342900">
              <a:buFont typeface="+mj-lt"/>
              <a:buAutoNum type="arabicParenR"/>
            </a:pPr>
            <a:r>
              <a:rPr lang="en-GB" dirty="0"/>
              <a:t>Your teacher will say a number. The first person doubles the number said and passes the whiteboard to the person behind them.</a:t>
            </a:r>
          </a:p>
          <a:p>
            <a:pPr marL="342900" indent="-342900">
              <a:buFont typeface="+mj-lt"/>
              <a:buAutoNum type="arabicParenR"/>
            </a:pPr>
            <a:r>
              <a:rPr lang="en-GB" dirty="0"/>
              <a:t>The next person doubles that number and so on until the final person has written an answer. </a:t>
            </a:r>
          </a:p>
          <a:p>
            <a:pPr marL="342900" indent="-342900">
              <a:buFont typeface="+mj-lt"/>
              <a:buAutoNum type="arabicParenR"/>
            </a:pPr>
            <a:r>
              <a:rPr lang="en-GB" dirty="0"/>
              <a:t>Whichever group finishes first with the right answer first gets a point. </a:t>
            </a:r>
          </a:p>
          <a:p>
            <a:pPr marL="342900" indent="-342900">
              <a:buFont typeface="+mj-lt"/>
              <a:buAutoNum type="arabicParenR"/>
            </a:pPr>
            <a:r>
              <a:rPr lang="en-GB" dirty="0"/>
              <a:t>Rotate the position of the people in your group. </a:t>
            </a:r>
          </a:p>
        </p:txBody>
      </p:sp>
      <p:sp>
        <p:nvSpPr>
          <p:cNvPr id="3" name="Content Placeholder 2">
            <a:extLst>
              <a:ext uri="{FF2B5EF4-FFF2-40B4-BE49-F238E27FC236}">
                <a16:creationId xmlns:a16="http://schemas.microsoft.com/office/drawing/2014/main" id="{A5E0974C-9C10-9B40-BEFB-F94F0186A54E}"/>
              </a:ext>
            </a:extLst>
          </p:cNvPr>
          <p:cNvSpPr>
            <a:spLocks noGrp="1"/>
          </p:cNvSpPr>
          <p:nvPr>
            <p:ph sz="quarter" idx="10"/>
          </p:nvPr>
        </p:nvSpPr>
        <p:spPr/>
        <p:txBody>
          <a:bodyPr/>
          <a:lstStyle/>
          <a:p>
            <a:r>
              <a:rPr lang="en-GB" dirty="0"/>
              <a:t>Train, Train</a:t>
            </a:r>
          </a:p>
        </p:txBody>
      </p:sp>
      <p:sp>
        <p:nvSpPr>
          <p:cNvPr id="4" name="Rounded Rectangle 3">
            <a:extLst>
              <a:ext uri="{FF2B5EF4-FFF2-40B4-BE49-F238E27FC236}">
                <a16:creationId xmlns:a16="http://schemas.microsoft.com/office/drawing/2014/main" id="{4F6CD67D-CA81-174D-B994-3AB6605287D8}"/>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 Whole class</a:t>
            </a:r>
          </a:p>
        </p:txBody>
      </p:sp>
      <p:sp>
        <p:nvSpPr>
          <p:cNvPr id="5" name="Rounded Rectangle 4">
            <a:extLst>
              <a:ext uri="{FF2B5EF4-FFF2-40B4-BE49-F238E27FC236}">
                <a16:creationId xmlns:a16="http://schemas.microsoft.com/office/drawing/2014/main" id="{53F1CDEA-544D-D242-A041-4FF32A83E925}"/>
              </a:ext>
            </a:extLst>
          </p:cNvPr>
          <p:cNvSpPr/>
          <p:nvPr/>
        </p:nvSpPr>
        <p:spPr>
          <a:xfrm>
            <a:off x="8756726" y="1662063"/>
            <a:ext cx="3243188" cy="4493409"/>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4.</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First person doubles 4 and writes 8 on the whiteboard then passes it back.</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Second person writes 16 and passes the whiteboard back.</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Third person writes 32 and passes the whiteboard back. </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last person writes 64 and holds up the whiteboard.</a:t>
            </a:r>
          </a:p>
        </p:txBody>
      </p:sp>
    </p:spTree>
    <p:extLst>
      <p:ext uri="{BB962C8B-B14F-4D97-AF65-F5344CB8AC3E}">
        <p14:creationId xmlns:p14="http://schemas.microsoft.com/office/powerpoint/2010/main" val="2341724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38EC777-6CC9-9241-A837-05BE62A40F4A}"/>
              </a:ext>
            </a:extLst>
          </p:cNvPr>
          <p:cNvSpPr>
            <a:spLocks noGrp="1"/>
          </p:cNvSpPr>
          <p:nvPr>
            <p:ph sz="quarter" idx="12"/>
          </p:nvPr>
        </p:nvSpPr>
        <p:spPr>
          <a:xfrm>
            <a:off x="263027" y="1381328"/>
            <a:ext cx="8493700" cy="5161712"/>
          </a:xfrm>
        </p:spPr>
        <p:txBody>
          <a:bodyPr>
            <a:normAutofit fontScale="92500" lnSpcReduction="20000"/>
          </a:bodyPr>
          <a:lstStyle/>
          <a:p>
            <a:r>
              <a:rPr lang="en-GB" b="1" dirty="0"/>
              <a:t>Focus: </a:t>
            </a:r>
            <a:r>
              <a:rPr lang="en-GB" dirty="0"/>
              <a:t>Recall multiplication and division facts for the 6 times table.</a:t>
            </a:r>
          </a:p>
          <a:p>
            <a:r>
              <a:rPr lang="en-GB" b="1" dirty="0"/>
              <a:t>Aim: </a:t>
            </a:r>
            <a:r>
              <a:rPr lang="en-GB" dirty="0"/>
              <a:t>Splat your opponent with the correct answer to a question. </a:t>
            </a:r>
          </a:p>
          <a:p>
            <a:r>
              <a:rPr lang="en-GB" b="1" dirty="0"/>
              <a:t>Instructions: </a:t>
            </a:r>
          </a:p>
          <a:p>
            <a:pPr marL="342900" indent="-342900">
              <a:buFont typeface="+mj-lt"/>
              <a:buAutoNum type="arabicParenR"/>
            </a:pPr>
            <a:r>
              <a:rPr lang="en-GB" dirty="0"/>
              <a:t>The question master will point to someone and say a six times table multiplication or division calculation. </a:t>
            </a:r>
          </a:p>
          <a:p>
            <a:pPr marL="342900" indent="-342900">
              <a:buFont typeface="+mj-lt"/>
              <a:buAutoNum type="arabicParenR"/>
            </a:pPr>
            <a:r>
              <a:rPr lang="en-GB" dirty="0"/>
              <a:t>The person that has been pointed to ducks down and the two people on either side of the ducking person calls out the answer to the question. </a:t>
            </a:r>
          </a:p>
          <a:p>
            <a:pPr marL="342900" indent="-342900">
              <a:buFont typeface="+mj-lt"/>
              <a:buAutoNum type="arabicParenR"/>
            </a:pPr>
            <a:r>
              <a:rPr lang="en-GB" dirty="0"/>
              <a:t>Whoever is first and correct, ‘splats’ the other player, who is then out.  Play like this until there is only one pair left.</a:t>
            </a:r>
          </a:p>
          <a:p>
            <a:pPr marL="342900" indent="-342900">
              <a:buFont typeface="+mj-lt"/>
              <a:buAutoNum type="arabicParenR"/>
            </a:pPr>
            <a:r>
              <a:rPr lang="en-GB" dirty="0"/>
              <a:t>The final pair will stand back-to-back and take 3 steps away from each other. They are then given one final question. Whoever correctly splats their opponent first becomes the overall champion. </a:t>
            </a:r>
          </a:p>
          <a:p>
            <a:endParaRPr lang="en-GB" dirty="0"/>
          </a:p>
        </p:txBody>
      </p:sp>
      <p:sp>
        <p:nvSpPr>
          <p:cNvPr id="3" name="Content Placeholder 2">
            <a:extLst>
              <a:ext uri="{FF2B5EF4-FFF2-40B4-BE49-F238E27FC236}">
                <a16:creationId xmlns:a16="http://schemas.microsoft.com/office/drawing/2014/main" id="{7FA3DEB1-8F47-E64F-B4F7-1CF5B6D81F12}"/>
              </a:ext>
            </a:extLst>
          </p:cNvPr>
          <p:cNvSpPr>
            <a:spLocks noGrp="1"/>
          </p:cNvSpPr>
          <p:nvPr>
            <p:ph sz="quarter" idx="10"/>
          </p:nvPr>
        </p:nvSpPr>
        <p:spPr/>
        <p:txBody>
          <a:bodyPr/>
          <a:lstStyle/>
          <a:p>
            <a:r>
              <a:rPr lang="en-GB" dirty="0"/>
              <a:t>Sixes Splat</a:t>
            </a:r>
          </a:p>
        </p:txBody>
      </p:sp>
      <p:sp>
        <p:nvSpPr>
          <p:cNvPr id="4" name="Rounded Rectangle 3">
            <a:extLst>
              <a:ext uri="{FF2B5EF4-FFF2-40B4-BE49-F238E27FC236}">
                <a16:creationId xmlns:a16="http://schemas.microsoft.com/office/drawing/2014/main" id="{1B6C6DF5-C9A5-DE46-B54B-C8AE4A6741B7}"/>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7D423506-EB6A-2741-894B-80B1B3EA4778}"/>
              </a:ext>
            </a:extLst>
          </p:cNvPr>
          <p:cNvSpPr/>
          <p:nvPr/>
        </p:nvSpPr>
        <p:spPr>
          <a:xfrm>
            <a:off x="8756726" y="1662063"/>
            <a:ext cx="3243188" cy="4493409"/>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question master points to child A and says, “1 × 6.”</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A ducks.</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two children on either side of child A (B and C) must answer the question.</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C turns to child B and says, “6, splat!”</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B is out.</a:t>
            </a:r>
          </a:p>
        </p:txBody>
      </p:sp>
    </p:spTree>
    <p:extLst>
      <p:ext uri="{BB962C8B-B14F-4D97-AF65-F5344CB8AC3E}">
        <p14:creationId xmlns:p14="http://schemas.microsoft.com/office/powerpoint/2010/main" val="27368204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D377691-7EF0-4A49-972B-327979F9CFAE}"/>
              </a:ext>
            </a:extLst>
          </p:cNvPr>
          <p:cNvSpPr>
            <a:spLocks noGrp="1"/>
          </p:cNvSpPr>
          <p:nvPr>
            <p:ph sz="quarter" idx="12"/>
          </p:nvPr>
        </p:nvSpPr>
        <p:spPr>
          <a:xfrm>
            <a:off x="263027" y="1381328"/>
            <a:ext cx="8493700" cy="5161712"/>
          </a:xfrm>
        </p:spPr>
        <p:txBody>
          <a:bodyPr>
            <a:normAutofit fontScale="92500" lnSpcReduction="20000"/>
          </a:bodyPr>
          <a:lstStyle/>
          <a:p>
            <a:r>
              <a:rPr lang="en-GB" b="1" dirty="0"/>
              <a:t>Focus: </a:t>
            </a:r>
            <a:r>
              <a:rPr lang="en-GB" dirty="0"/>
              <a:t>Recall division facts for the 6 times tables. </a:t>
            </a:r>
          </a:p>
          <a:p>
            <a:r>
              <a:rPr lang="en-GB" b="1" dirty="0"/>
              <a:t>Aim: </a:t>
            </a:r>
            <a:r>
              <a:rPr lang="en-GB" dirty="0"/>
              <a:t>Be the first to write a division calculation using the number 6 and the target number. </a:t>
            </a:r>
          </a:p>
          <a:p>
            <a:r>
              <a:rPr lang="en-GB" b="1" dirty="0"/>
              <a:t>You will need: </a:t>
            </a:r>
            <a:r>
              <a:rPr lang="en-GB" dirty="0"/>
              <a:t>Mini whiteboards</a:t>
            </a:r>
          </a:p>
          <a:p>
            <a:r>
              <a:rPr lang="en-GB" b="1" dirty="0"/>
              <a:t>Instructions: </a:t>
            </a:r>
          </a:p>
          <a:p>
            <a:pPr marL="342900" indent="-342900">
              <a:buFont typeface="+mj-lt"/>
              <a:buAutoNum type="arabicParenR"/>
            </a:pPr>
            <a:r>
              <a:rPr lang="en-GB" dirty="0"/>
              <a:t>Your teacher will write a multiple of 6 on the whiteboard. This will be your target number. </a:t>
            </a:r>
          </a:p>
          <a:p>
            <a:pPr marL="342900" indent="-342900">
              <a:buFont typeface="+mj-lt"/>
              <a:buAutoNum type="arabicParenR"/>
            </a:pPr>
            <a:r>
              <a:rPr lang="en-GB" dirty="0"/>
              <a:t>You then race against your team to write down a division question that involves the target number and 6. </a:t>
            </a:r>
          </a:p>
          <a:p>
            <a:pPr marL="342900" indent="-342900">
              <a:buFont typeface="+mj-lt"/>
              <a:buAutoNum type="arabicParenR"/>
            </a:pPr>
            <a:r>
              <a:rPr lang="en-GB" dirty="0"/>
              <a:t>The first person in each group to write a correct division sentence wins a point. </a:t>
            </a:r>
          </a:p>
          <a:p>
            <a:pPr marL="342900" indent="-342900">
              <a:buFont typeface="+mj-lt"/>
              <a:buAutoNum type="arabicParenR"/>
            </a:pPr>
            <a:r>
              <a:rPr lang="en-GB" dirty="0"/>
              <a:t>The first person to get 10 points in your group wins. </a:t>
            </a:r>
          </a:p>
        </p:txBody>
      </p:sp>
      <p:sp>
        <p:nvSpPr>
          <p:cNvPr id="3" name="Content Placeholder 2">
            <a:extLst>
              <a:ext uri="{FF2B5EF4-FFF2-40B4-BE49-F238E27FC236}">
                <a16:creationId xmlns:a16="http://schemas.microsoft.com/office/drawing/2014/main" id="{88F0CD27-8353-CE40-B302-39276B85733F}"/>
              </a:ext>
            </a:extLst>
          </p:cNvPr>
          <p:cNvSpPr>
            <a:spLocks noGrp="1"/>
          </p:cNvSpPr>
          <p:nvPr>
            <p:ph sz="quarter" idx="10"/>
          </p:nvPr>
        </p:nvSpPr>
        <p:spPr/>
        <p:txBody>
          <a:bodyPr/>
          <a:lstStyle/>
          <a:p>
            <a:r>
              <a:rPr lang="en-GB" dirty="0"/>
              <a:t>Sixes on Target</a:t>
            </a:r>
          </a:p>
        </p:txBody>
      </p:sp>
      <p:sp>
        <p:nvSpPr>
          <p:cNvPr id="4" name="Rounded Rectangle 3">
            <a:extLst>
              <a:ext uri="{FF2B5EF4-FFF2-40B4-BE49-F238E27FC236}">
                <a16:creationId xmlns:a16="http://schemas.microsoft.com/office/drawing/2014/main" id="{9F8146F0-B61A-7641-B52F-1D63708F1FA1}"/>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
        <p:nvSpPr>
          <p:cNvPr id="5" name="Rounded Rectangle 4">
            <a:extLst>
              <a:ext uri="{FF2B5EF4-FFF2-40B4-BE49-F238E27FC236}">
                <a16:creationId xmlns:a16="http://schemas.microsoft.com/office/drawing/2014/main" id="{E4FBD3E2-AD84-9543-BBEE-B18EEF98B198}"/>
              </a:ext>
            </a:extLst>
          </p:cNvPr>
          <p:cNvSpPr/>
          <p:nvPr/>
        </p:nvSpPr>
        <p:spPr>
          <a:xfrm>
            <a:off x="8756726" y="1662064"/>
            <a:ext cx="3243188" cy="3344834"/>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writes 12.</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Child A is the first to write down 12 ÷ 6 = 2, so wins a point.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They could also have written 12 ÷ 2 = 6.</a:t>
            </a:r>
          </a:p>
        </p:txBody>
      </p:sp>
    </p:spTree>
    <p:extLst>
      <p:ext uri="{BB962C8B-B14F-4D97-AF65-F5344CB8AC3E}">
        <p14:creationId xmlns:p14="http://schemas.microsoft.com/office/powerpoint/2010/main" val="3605562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599B0CD-0E06-F541-8F71-D98D939ECE13}"/>
              </a:ext>
            </a:extLst>
          </p:cNvPr>
          <p:cNvSpPr>
            <a:spLocks noGrp="1"/>
          </p:cNvSpPr>
          <p:nvPr>
            <p:ph sz="quarter" idx="12"/>
          </p:nvPr>
        </p:nvSpPr>
        <p:spPr>
          <a:xfrm>
            <a:off x="263027" y="1381328"/>
            <a:ext cx="8493700" cy="5161712"/>
          </a:xfrm>
        </p:spPr>
        <p:txBody>
          <a:bodyPr/>
          <a:lstStyle/>
          <a:p>
            <a:r>
              <a:rPr lang="en-GB" b="1" dirty="0"/>
              <a:t>Focus: </a:t>
            </a:r>
            <a:r>
              <a:rPr lang="en-GB" dirty="0"/>
              <a:t>Recall multiplication and division facts for the 7 times tables. </a:t>
            </a:r>
          </a:p>
          <a:p>
            <a:r>
              <a:rPr lang="en-GB" b="1" dirty="0"/>
              <a:t>Aim: </a:t>
            </a:r>
            <a:r>
              <a:rPr lang="en-GB" dirty="0"/>
              <a:t>Say the correct calculations when your group is pointed to. </a:t>
            </a:r>
          </a:p>
          <a:p>
            <a:r>
              <a:rPr lang="en-GB" b="1" dirty="0"/>
              <a:t>Instructions: </a:t>
            </a:r>
          </a:p>
          <a:p>
            <a:pPr marL="342900" indent="-342900">
              <a:buFont typeface="+mj-lt"/>
              <a:buAutoNum type="arabicParenR"/>
            </a:pPr>
            <a:r>
              <a:rPr lang="en-GB" dirty="0"/>
              <a:t>Your teacher will put you in groups of three. Together you’re going to form a choir and will need to speak together as one group. </a:t>
            </a:r>
          </a:p>
          <a:p>
            <a:pPr marL="342900" indent="-342900">
              <a:buFont typeface="+mj-lt"/>
              <a:buAutoNum type="arabicParenR"/>
            </a:pPr>
            <a:r>
              <a:rPr lang="en-GB" dirty="0"/>
              <a:t>Your teacher will be the conductor. They will start by pointing to a group who have to say 1 times 7 equals 7 as one whole group. When they point to the next group, that group will say the next fact and so on. </a:t>
            </a:r>
          </a:p>
        </p:txBody>
      </p:sp>
      <p:sp>
        <p:nvSpPr>
          <p:cNvPr id="3" name="Content Placeholder 2">
            <a:extLst>
              <a:ext uri="{FF2B5EF4-FFF2-40B4-BE49-F238E27FC236}">
                <a16:creationId xmlns:a16="http://schemas.microsoft.com/office/drawing/2014/main" id="{1B4360AD-99FD-F54E-A5F5-BAE5F21B2A74}"/>
              </a:ext>
            </a:extLst>
          </p:cNvPr>
          <p:cNvSpPr>
            <a:spLocks noGrp="1"/>
          </p:cNvSpPr>
          <p:nvPr>
            <p:ph sz="quarter" idx="10"/>
          </p:nvPr>
        </p:nvSpPr>
        <p:spPr/>
        <p:txBody>
          <a:bodyPr/>
          <a:lstStyle/>
          <a:p>
            <a:r>
              <a:rPr lang="en-GB" dirty="0"/>
              <a:t>Sevens Choir</a:t>
            </a:r>
          </a:p>
        </p:txBody>
      </p:sp>
      <p:sp>
        <p:nvSpPr>
          <p:cNvPr id="4" name="Rounded Rectangle 3">
            <a:extLst>
              <a:ext uri="{FF2B5EF4-FFF2-40B4-BE49-F238E27FC236}">
                <a16:creationId xmlns:a16="http://schemas.microsoft.com/office/drawing/2014/main" id="{405F6DC8-6CBD-4E44-859A-B6607CB6ECC7}"/>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
        <p:nvSpPr>
          <p:cNvPr id="5" name="Rounded Rectangle 4">
            <a:extLst>
              <a:ext uri="{FF2B5EF4-FFF2-40B4-BE49-F238E27FC236}">
                <a16:creationId xmlns:a16="http://schemas.microsoft.com/office/drawing/2014/main" id="{5389F739-5401-A04C-A58D-CAF6200E4873}"/>
              </a:ext>
            </a:extLst>
          </p:cNvPr>
          <p:cNvSpPr/>
          <p:nvPr/>
        </p:nvSpPr>
        <p:spPr>
          <a:xfrm>
            <a:off x="8756726" y="1662064"/>
            <a:ext cx="3243188" cy="3255624"/>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points to each group in turn:</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Group A all say, “1 times 7 equals 7.” </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Group B all say, “2 times 7 equals 14.”</a:t>
            </a:r>
          </a:p>
          <a:p>
            <a:pPr marL="0" marR="0" lvl="0" indent="0" algn="l" rtl="0">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Group C all say, “3 times 7 equals 21.”</a:t>
            </a:r>
          </a:p>
        </p:txBody>
      </p:sp>
    </p:spTree>
    <p:extLst>
      <p:ext uri="{BB962C8B-B14F-4D97-AF65-F5344CB8AC3E}">
        <p14:creationId xmlns:p14="http://schemas.microsoft.com/office/powerpoint/2010/main" val="4265881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9113AA9-A36B-6843-9206-7C70952ED86D}"/>
              </a:ext>
            </a:extLst>
          </p:cNvPr>
          <p:cNvSpPr>
            <a:spLocks noGrp="1"/>
          </p:cNvSpPr>
          <p:nvPr>
            <p:ph sz="quarter" idx="12"/>
          </p:nvPr>
        </p:nvSpPr>
        <p:spPr/>
        <p:txBody>
          <a:bodyPr/>
          <a:lstStyle/>
          <a:p>
            <a:r>
              <a:rPr lang="en-GB" b="1" dirty="0"/>
              <a:t>Focus: </a:t>
            </a:r>
            <a:r>
              <a:rPr lang="en-GB" dirty="0"/>
              <a:t>Investigate and explore links between the 7 times tables and other known times tables. </a:t>
            </a:r>
          </a:p>
          <a:p>
            <a:r>
              <a:rPr lang="en-GB" b="1" dirty="0"/>
              <a:t>Aim: </a:t>
            </a:r>
            <a:r>
              <a:rPr lang="en-GB" dirty="0"/>
              <a:t>Find links between the 7 and 6 times tables. </a:t>
            </a:r>
          </a:p>
          <a:p>
            <a:r>
              <a:rPr lang="en-GB" b="1" dirty="0"/>
              <a:t>Instructions: </a:t>
            </a:r>
          </a:p>
          <a:p>
            <a:r>
              <a:rPr lang="en-GB" dirty="0"/>
              <a:t>Kieron says, “I think my 7 times table is linked to my 6 times table.”</a:t>
            </a:r>
          </a:p>
          <a:p>
            <a:pPr marL="342900" indent="-342900">
              <a:buFont typeface="+mj-lt"/>
              <a:buAutoNum type="arabicParenR"/>
            </a:pPr>
            <a:r>
              <a:rPr lang="en-GB" dirty="0"/>
              <a:t>In your groups, discuss if you think Kieron is right. </a:t>
            </a:r>
          </a:p>
          <a:p>
            <a:pPr marL="342900" indent="-342900">
              <a:buFont typeface="+mj-lt"/>
              <a:buAutoNum type="arabicParenR"/>
            </a:pPr>
            <a:r>
              <a:rPr lang="en-GB" dirty="0"/>
              <a:t>Is the seven times table linked to any other times table? </a:t>
            </a:r>
          </a:p>
        </p:txBody>
      </p:sp>
      <p:sp>
        <p:nvSpPr>
          <p:cNvPr id="3" name="Content Placeholder 2">
            <a:extLst>
              <a:ext uri="{FF2B5EF4-FFF2-40B4-BE49-F238E27FC236}">
                <a16:creationId xmlns:a16="http://schemas.microsoft.com/office/drawing/2014/main" id="{E2A20825-DD9C-A14D-ACAD-BE30EFF51D58}"/>
              </a:ext>
            </a:extLst>
          </p:cNvPr>
          <p:cNvSpPr>
            <a:spLocks noGrp="1"/>
          </p:cNvSpPr>
          <p:nvPr>
            <p:ph sz="quarter" idx="10"/>
          </p:nvPr>
        </p:nvSpPr>
        <p:spPr/>
        <p:txBody>
          <a:bodyPr/>
          <a:lstStyle/>
          <a:p>
            <a:r>
              <a:rPr lang="en-GB" dirty="0"/>
              <a:t>Linked Sevens</a:t>
            </a:r>
          </a:p>
        </p:txBody>
      </p:sp>
      <p:sp>
        <p:nvSpPr>
          <p:cNvPr id="4" name="Rounded Rectangle 3">
            <a:extLst>
              <a:ext uri="{FF2B5EF4-FFF2-40B4-BE49-F238E27FC236}">
                <a16:creationId xmlns:a16="http://schemas.microsoft.com/office/drawing/2014/main" id="{9DAAA195-3F1A-BC48-9C0A-ACEB59B7C8C0}"/>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Tree>
    <p:extLst>
      <p:ext uri="{BB962C8B-B14F-4D97-AF65-F5344CB8AC3E}">
        <p14:creationId xmlns:p14="http://schemas.microsoft.com/office/powerpoint/2010/main" val="2052434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7BBE9B0-1E8A-6145-AA39-9CFF46657AF1}"/>
              </a:ext>
            </a:extLst>
          </p:cNvPr>
          <p:cNvSpPr>
            <a:spLocks noGrp="1"/>
          </p:cNvSpPr>
          <p:nvPr>
            <p:ph sz="quarter" idx="12"/>
          </p:nvPr>
        </p:nvSpPr>
        <p:spPr/>
        <p:txBody>
          <a:bodyPr/>
          <a:lstStyle/>
          <a:p>
            <a:r>
              <a:rPr lang="en-GB" b="1" dirty="0"/>
              <a:t>Focus: </a:t>
            </a:r>
            <a:r>
              <a:rPr lang="en-GB" dirty="0"/>
              <a:t>Recall and represent multiplication and division facts for the 7 times tables.</a:t>
            </a:r>
          </a:p>
          <a:p>
            <a:r>
              <a:rPr lang="en-GB" b="1" dirty="0"/>
              <a:t>Aim: </a:t>
            </a:r>
            <a:r>
              <a:rPr lang="en-GB" dirty="0"/>
              <a:t>Create different representations for 7 times table facts. </a:t>
            </a:r>
          </a:p>
          <a:p>
            <a:r>
              <a:rPr lang="en-GB" b="1" dirty="0"/>
              <a:t>Instructions: </a:t>
            </a:r>
          </a:p>
          <a:p>
            <a:r>
              <a:rPr lang="en-GB" dirty="0"/>
              <a:t>Turn your class into a museum. </a:t>
            </a:r>
          </a:p>
          <a:p>
            <a:r>
              <a:rPr lang="en-GB" dirty="0"/>
              <a:t>Create different representations that show the 7 times tables and its related division facts. </a:t>
            </a:r>
          </a:p>
          <a:p>
            <a:pPr marL="342900" indent="-342900">
              <a:buFont typeface="+mj-lt"/>
              <a:buAutoNum type="arabicParenR"/>
            </a:pPr>
            <a:r>
              <a:rPr lang="en-GB" dirty="0"/>
              <a:t>In pairs, discuss the representation you could create. </a:t>
            </a:r>
          </a:p>
          <a:p>
            <a:pPr marL="342900" indent="-342900">
              <a:buFont typeface="+mj-lt"/>
              <a:buAutoNum type="arabicParenR"/>
            </a:pPr>
            <a:r>
              <a:rPr lang="en-GB" dirty="0"/>
              <a:t>You and your partner should create at least 4 different representations involving the 7 times tables (multiplication and division facts). </a:t>
            </a:r>
          </a:p>
        </p:txBody>
      </p:sp>
      <p:sp>
        <p:nvSpPr>
          <p:cNvPr id="3" name="Content Placeholder 2">
            <a:extLst>
              <a:ext uri="{FF2B5EF4-FFF2-40B4-BE49-F238E27FC236}">
                <a16:creationId xmlns:a16="http://schemas.microsoft.com/office/drawing/2014/main" id="{0431F54F-B979-EB47-B634-2C97022CDE20}"/>
              </a:ext>
            </a:extLst>
          </p:cNvPr>
          <p:cNvSpPr>
            <a:spLocks noGrp="1"/>
          </p:cNvSpPr>
          <p:nvPr>
            <p:ph sz="quarter" idx="10"/>
          </p:nvPr>
        </p:nvSpPr>
        <p:spPr/>
        <p:txBody>
          <a:bodyPr/>
          <a:lstStyle/>
          <a:p>
            <a:r>
              <a:rPr lang="en-GB" dirty="0"/>
              <a:t>Sevens Museum</a:t>
            </a:r>
          </a:p>
        </p:txBody>
      </p:sp>
      <p:sp>
        <p:nvSpPr>
          <p:cNvPr id="4" name="Rounded Rectangle 3">
            <a:extLst>
              <a:ext uri="{FF2B5EF4-FFF2-40B4-BE49-F238E27FC236}">
                <a16:creationId xmlns:a16="http://schemas.microsoft.com/office/drawing/2014/main" id="{6BD051B8-1AC0-B049-9526-D3FEFF08B2D9}"/>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3291947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9126771-B054-A547-A73D-DFF7A33892DD}"/>
              </a:ext>
            </a:extLst>
          </p:cNvPr>
          <p:cNvSpPr>
            <a:spLocks noGrp="1"/>
          </p:cNvSpPr>
          <p:nvPr>
            <p:ph sz="quarter" idx="12"/>
          </p:nvPr>
        </p:nvSpPr>
        <p:spPr>
          <a:xfrm>
            <a:off x="263027" y="1381328"/>
            <a:ext cx="8493700" cy="5161712"/>
          </a:xfrm>
        </p:spPr>
        <p:txBody>
          <a:bodyPr/>
          <a:lstStyle/>
          <a:p>
            <a:r>
              <a:rPr lang="en-GB" b="1" dirty="0"/>
              <a:t>Focus: </a:t>
            </a:r>
            <a:r>
              <a:rPr lang="en-GB" dirty="0"/>
              <a:t>Recall multiplication and division facts for the 9 times tables. </a:t>
            </a:r>
          </a:p>
          <a:p>
            <a:r>
              <a:rPr lang="en-GB" b="1" dirty="0"/>
              <a:t>Aim: </a:t>
            </a:r>
            <a:r>
              <a:rPr lang="en-GB" dirty="0"/>
              <a:t>Don’t get eaten by sharks!</a:t>
            </a:r>
          </a:p>
          <a:p>
            <a:r>
              <a:rPr lang="en-GB" b="1" dirty="0"/>
              <a:t>You will need: </a:t>
            </a:r>
            <a:r>
              <a:rPr lang="en-GB" dirty="0"/>
              <a:t>A large area; 12 hoops; resource 2</a:t>
            </a:r>
          </a:p>
          <a:p>
            <a:r>
              <a:rPr lang="en-GB" b="1" dirty="0"/>
              <a:t>Instructions: </a:t>
            </a:r>
          </a:p>
          <a:p>
            <a:pPr marL="342900" indent="-342900">
              <a:buFont typeface="+mj-lt"/>
              <a:buAutoNum type="arabicParenR"/>
            </a:pPr>
            <a:r>
              <a:rPr lang="en-GB" dirty="0"/>
              <a:t>Your teacher will tell you to swim around the area. </a:t>
            </a:r>
          </a:p>
          <a:p>
            <a:pPr marL="342900" indent="-342900">
              <a:buFont typeface="+mj-lt"/>
              <a:buAutoNum type="arabicParenR"/>
            </a:pPr>
            <a:r>
              <a:rPr lang="en-GB" dirty="0"/>
              <a:t>When they say ‘sharks’ you have to stand in a hoop that isn’t already full. They will then say a multiple of 9. </a:t>
            </a:r>
          </a:p>
          <a:p>
            <a:pPr marL="342900" indent="-342900">
              <a:buFont typeface="+mj-lt"/>
              <a:buAutoNum type="arabicParenR"/>
            </a:pPr>
            <a:r>
              <a:rPr lang="en-GB" dirty="0"/>
              <a:t>Sharks eat anyone who is in the hoop labelled with the number that has been multiplied by 9 to give the number said. If you are standing in that hoop, you’re out. </a:t>
            </a:r>
          </a:p>
        </p:txBody>
      </p:sp>
      <p:sp>
        <p:nvSpPr>
          <p:cNvPr id="3" name="Content Placeholder 2">
            <a:extLst>
              <a:ext uri="{FF2B5EF4-FFF2-40B4-BE49-F238E27FC236}">
                <a16:creationId xmlns:a16="http://schemas.microsoft.com/office/drawing/2014/main" id="{0286262C-FA0A-5743-B4FC-D88AF8BEE8B5}"/>
              </a:ext>
            </a:extLst>
          </p:cNvPr>
          <p:cNvSpPr>
            <a:spLocks noGrp="1"/>
          </p:cNvSpPr>
          <p:nvPr>
            <p:ph sz="quarter" idx="10"/>
          </p:nvPr>
        </p:nvSpPr>
        <p:spPr/>
        <p:txBody>
          <a:bodyPr/>
          <a:lstStyle/>
          <a:p>
            <a:r>
              <a:rPr lang="en-GB" dirty="0"/>
              <a:t>Shark Nines</a:t>
            </a:r>
          </a:p>
        </p:txBody>
      </p:sp>
      <p:sp>
        <p:nvSpPr>
          <p:cNvPr id="4" name="Rounded Rectangle 3">
            <a:extLst>
              <a:ext uri="{FF2B5EF4-FFF2-40B4-BE49-F238E27FC236}">
                <a16:creationId xmlns:a16="http://schemas.microsoft.com/office/drawing/2014/main" id="{599C97A0-8A98-694D-9F7F-44EF4A88BDA1}"/>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F15F12E4-B4A5-8947-82B3-DD81A40FA2EA}"/>
              </a:ext>
            </a:extLst>
          </p:cNvPr>
          <p:cNvSpPr/>
          <p:nvPr/>
        </p:nvSpPr>
        <p:spPr>
          <a:xfrm>
            <a:off x="8756726" y="1662064"/>
            <a:ext cx="3243188" cy="3255624"/>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“Sharks!” Then pauses and says, “18”</a:t>
            </a:r>
          </a:p>
          <a:p>
            <a:pPr marL="0" marR="0" lvl="0" indent="0" algn="l" rtl="0">
              <a:lnSpc>
                <a:spcPct val="150000"/>
              </a:lnSpc>
              <a:spcBef>
                <a:spcPts val="800"/>
              </a:spcBef>
              <a:spcAft>
                <a:spcPts val="0"/>
              </a:spcAft>
              <a:buNone/>
            </a:pPr>
            <a:r>
              <a:rPr lang="en-GB" sz="1600" b="1" dirty="0">
                <a:solidFill>
                  <a:schemeClr val="dk1"/>
                </a:solidFill>
                <a:latin typeface="Century Gothic" panose="020B0502020202020204" pitchFamily="34" charset="0"/>
                <a:ea typeface="Source Sans Pro"/>
                <a:cs typeface="Source Sans Pro"/>
                <a:sym typeface="Source Sans Pro"/>
              </a:rPr>
              <a:t>2 </a:t>
            </a:r>
            <a:r>
              <a:rPr lang="en-GB" sz="1600" dirty="0">
                <a:solidFill>
                  <a:schemeClr val="dk1"/>
                </a:solidFill>
                <a:latin typeface="Century Gothic" panose="020B0502020202020204" pitchFamily="34" charset="0"/>
                <a:ea typeface="Source Sans Pro"/>
                <a:cs typeface="Source Sans Pro"/>
                <a:sym typeface="Source Sans Pro"/>
              </a:rPr>
              <a:t>× 9 = 18</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Anyone standing in the hoop labelled 2 is eaten by the sharks and is out. </a:t>
            </a:r>
          </a:p>
        </p:txBody>
      </p:sp>
    </p:spTree>
    <p:extLst>
      <p:ext uri="{BB962C8B-B14F-4D97-AF65-F5344CB8AC3E}">
        <p14:creationId xmlns:p14="http://schemas.microsoft.com/office/powerpoint/2010/main" val="30902006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C2EDF61-6296-8F4E-9CB8-B3C08EEAACD5}"/>
              </a:ext>
            </a:extLst>
          </p:cNvPr>
          <p:cNvSpPr>
            <a:spLocks noGrp="1"/>
          </p:cNvSpPr>
          <p:nvPr>
            <p:ph sz="quarter" idx="12"/>
          </p:nvPr>
        </p:nvSpPr>
        <p:spPr>
          <a:xfrm>
            <a:off x="263027" y="1381328"/>
            <a:ext cx="8493700" cy="5161712"/>
          </a:xfrm>
        </p:spPr>
        <p:txBody>
          <a:bodyPr/>
          <a:lstStyle/>
          <a:p>
            <a:r>
              <a:rPr lang="en-GB" b="1" dirty="0"/>
              <a:t>Focus: </a:t>
            </a:r>
            <a:r>
              <a:rPr lang="en-GB" dirty="0"/>
              <a:t>Fluency in the 9 times tables.</a:t>
            </a:r>
          </a:p>
          <a:p>
            <a:r>
              <a:rPr lang="en-GB" b="1" dirty="0"/>
              <a:t>Aim: </a:t>
            </a:r>
            <a:r>
              <a:rPr lang="en-GB" dirty="0"/>
              <a:t>Add the numbers of the dice and multiply the answer by 9 before your partner.</a:t>
            </a:r>
          </a:p>
          <a:p>
            <a:r>
              <a:rPr lang="en-GB" b="1" dirty="0"/>
              <a:t>You will need: </a:t>
            </a:r>
            <a:r>
              <a:rPr lang="en-GB" dirty="0"/>
              <a:t>6-sided die each</a:t>
            </a:r>
          </a:p>
          <a:p>
            <a:r>
              <a:rPr lang="en-GB" b="1" dirty="0"/>
              <a:t>Instructions: </a:t>
            </a:r>
          </a:p>
          <a:p>
            <a:pPr marL="342900" indent="-342900">
              <a:buFont typeface="+mj-lt"/>
              <a:buAutoNum type="arabicParenR"/>
            </a:pPr>
            <a:r>
              <a:rPr lang="en-GB" dirty="0"/>
              <a:t>You and your partner both need to roll your die.</a:t>
            </a:r>
          </a:p>
          <a:p>
            <a:pPr marL="342900" indent="-342900">
              <a:buFont typeface="+mj-lt"/>
              <a:buAutoNum type="arabicParenR"/>
            </a:pPr>
            <a:r>
              <a:rPr lang="en-GB" dirty="0"/>
              <a:t>Race against each other to add the numbers shown on both dice together then multiply the answer by 9. </a:t>
            </a:r>
          </a:p>
          <a:p>
            <a:pPr marL="342900" indent="-342900">
              <a:buFont typeface="+mj-lt"/>
              <a:buAutoNum type="arabicParenR"/>
            </a:pPr>
            <a:r>
              <a:rPr lang="en-GB" dirty="0"/>
              <a:t>The first person to say the whole calculation out loud (? × ? = ?) wins. </a:t>
            </a:r>
          </a:p>
          <a:p>
            <a:pPr marL="342900" indent="-342900">
              <a:buFont typeface="+mj-lt"/>
              <a:buAutoNum type="arabicParenR"/>
            </a:pPr>
            <a:r>
              <a:rPr lang="en-GB" dirty="0"/>
              <a:t>The winner is the first person to reach 10 points. </a:t>
            </a:r>
          </a:p>
        </p:txBody>
      </p:sp>
      <p:sp>
        <p:nvSpPr>
          <p:cNvPr id="3" name="Content Placeholder 2">
            <a:extLst>
              <a:ext uri="{FF2B5EF4-FFF2-40B4-BE49-F238E27FC236}">
                <a16:creationId xmlns:a16="http://schemas.microsoft.com/office/drawing/2014/main" id="{CE039B05-7D96-AC40-871D-B5329C5C50AC}"/>
              </a:ext>
            </a:extLst>
          </p:cNvPr>
          <p:cNvSpPr>
            <a:spLocks noGrp="1"/>
          </p:cNvSpPr>
          <p:nvPr>
            <p:ph sz="quarter" idx="10"/>
          </p:nvPr>
        </p:nvSpPr>
        <p:spPr/>
        <p:txBody>
          <a:bodyPr/>
          <a:lstStyle/>
          <a:p>
            <a:r>
              <a:rPr lang="en-GB" dirty="0"/>
              <a:t>Nines Dice Duel</a:t>
            </a:r>
          </a:p>
        </p:txBody>
      </p:sp>
      <p:sp>
        <p:nvSpPr>
          <p:cNvPr id="4" name="Rounded Rectangle 3">
            <a:extLst>
              <a:ext uri="{FF2B5EF4-FFF2-40B4-BE49-F238E27FC236}">
                <a16:creationId xmlns:a16="http://schemas.microsoft.com/office/drawing/2014/main" id="{F8CCBF86-1FD3-6146-AA78-776613F38415}"/>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
        <p:nvSpPr>
          <p:cNvPr id="5" name="Rounded Rectangle 4">
            <a:extLst>
              <a:ext uri="{FF2B5EF4-FFF2-40B4-BE49-F238E27FC236}">
                <a16:creationId xmlns:a16="http://schemas.microsoft.com/office/drawing/2014/main" id="{209567F6-C187-6241-997F-85C988FBF91B}"/>
              </a:ext>
            </a:extLst>
          </p:cNvPr>
          <p:cNvSpPr/>
          <p:nvPr/>
        </p:nvSpPr>
        <p:spPr>
          <a:xfrm>
            <a:off x="8756726" y="1662064"/>
            <a:ext cx="3243188" cy="3255624"/>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two dice show 2 and 3.</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2 + 3 = 5</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5 </a:t>
            </a:r>
            <a:r>
              <a:rPr lang="en-GB" sz="1600" dirty="0">
                <a:solidFill>
                  <a:schemeClr val="tx1"/>
                </a:solidFill>
              </a:rPr>
              <a:t>×</a:t>
            </a:r>
            <a:r>
              <a:rPr lang="en-GB" sz="1600" dirty="0">
                <a:solidFill>
                  <a:schemeClr val="dk1"/>
                </a:solidFill>
                <a:latin typeface="Century Gothic" panose="020B0502020202020204" pitchFamily="34" charset="0"/>
                <a:ea typeface="Source Sans Pro"/>
                <a:cs typeface="Source Sans Pro"/>
                <a:sym typeface="Source Sans Pro"/>
              </a:rPr>
              <a:t> 9 = 45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Whoever says the final calculation first wins a point. </a:t>
            </a:r>
          </a:p>
        </p:txBody>
      </p:sp>
    </p:spTree>
    <p:extLst>
      <p:ext uri="{BB962C8B-B14F-4D97-AF65-F5344CB8AC3E}">
        <p14:creationId xmlns:p14="http://schemas.microsoft.com/office/powerpoint/2010/main" val="2596898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DFB274-A14D-DF49-AA3B-87DF62235907}"/>
              </a:ext>
            </a:extLst>
          </p:cNvPr>
          <p:cNvSpPr>
            <a:spLocks noGrp="1"/>
          </p:cNvSpPr>
          <p:nvPr>
            <p:ph sz="quarter" idx="12"/>
          </p:nvPr>
        </p:nvSpPr>
        <p:spPr>
          <a:xfrm>
            <a:off x="263027" y="1381328"/>
            <a:ext cx="8493700" cy="5161712"/>
          </a:xfrm>
        </p:spPr>
        <p:txBody>
          <a:bodyPr/>
          <a:lstStyle/>
          <a:p>
            <a:r>
              <a:rPr lang="en-GB" b="1" dirty="0"/>
              <a:t>Focus: </a:t>
            </a:r>
            <a:r>
              <a:rPr lang="en-GB" dirty="0"/>
              <a:t>Recall multiplication and division facts for the 11 times tables.</a:t>
            </a:r>
          </a:p>
          <a:p>
            <a:r>
              <a:rPr lang="en-GB" b="1" dirty="0"/>
              <a:t>Aim: </a:t>
            </a:r>
            <a:r>
              <a:rPr lang="en-GB" dirty="0"/>
              <a:t>Race to create the answer to the calculation. </a:t>
            </a:r>
          </a:p>
          <a:p>
            <a:r>
              <a:rPr lang="en-GB" b="1" dirty="0"/>
              <a:t>You will need: </a:t>
            </a:r>
            <a:r>
              <a:rPr lang="en-GB" dirty="0"/>
              <a:t>Large digit cards from 0 to 9; a large area</a:t>
            </a:r>
          </a:p>
          <a:p>
            <a:r>
              <a:rPr lang="en-GB" b="1" dirty="0"/>
              <a:t>Instructions: </a:t>
            </a:r>
          </a:p>
          <a:p>
            <a:pPr marL="342900" indent="-342900">
              <a:buFont typeface="+mj-lt"/>
              <a:buAutoNum type="arabicParenR"/>
            </a:pPr>
            <a:r>
              <a:rPr lang="en-GB" dirty="0"/>
              <a:t>Your teacher will give you a digit card. </a:t>
            </a:r>
          </a:p>
          <a:p>
            <a:pPr marL="342900" indent="-342900">
              <a:buFont typeface="+mj-lt"/>
              <a:buAutoNum type="arabicParenR"/>
            </a:pPr>
            <a:r>
              <a:rPr lang="en-GB" dirty="0"/>
              <a:t>Your teacher will call out a multiplication or division question involving the 11 times table. </a:t>
            </a:r>
          </a:p>
          <a:p>
            <a:pPr marL="342900" indent="-342900">
              <a:buFont typeface="+mj-lt"/>
              <a:buAutoNum type="arabicParenR"/>
            </a:pPr>
            <a:r>
              <a:rPr lang="en-GB" dirty="0"/>
              <a:t>If you have a digit that is in the answer, you must run into the middle and arrange yourselves to show the answer. </a:t>
            </a:r>
          </a:p>
        </p:txBody>
      </p:sp>
      <p:sp>
        <p:nvSpPr>
          <p:cNvPr id="3" name="Content Placeholder 2">
            <a:extLst>
              <a:ext uri="{FF2B5EF4-FFF2-40B4-BE49-F238E27FC236}">
                <a16:creationId xmlns:a16="http://schemas.microsoft.com/office/drawing/2014/main" id="{43F9091F-4882-6144-899C-2DC7B00F1C0F}"/>
              </a:ext>
            </a:extLst>
          </p:cNvPr>
          <p:cNvSpPr>
            <a:spLocks noGrp="1"/>
          </p:cNvSpPr>
          <p:nvPr>
            <p:ph sz="quarter" idx="10"/>
          </p:nvPr>
        </p:nvSpPr>
        <p:spPr/>
        <p:txBody>
          <a:bodyPr/>
          <a:lstStyle/>
          <a:p>
            <a:r>
              <a:rPr lang="en-GB" dirty="0"/>
              <a:t>Racing Elevens</a:t>
            </a:r>
          </a:p>
        </p:txBody>
      </p:sp>
      <p:sp>
        <p:nvSpPr>
          <p:cNvPr id="4" name="Rounded Rectangle 3">
            <a:extLst>
              <a:ext uri="{FF2B5EF4-FFF2-40B4-BE49-F238E27FC236}">
                <a16:creationId xmlns:a16="http://schemas.microsoft.com/office/drawing/2014/main" id="{C2419DAA-7163-7344-8004-9384D6B610B6}"/>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
        <p:nvSpPr>
          <p:cNvPr id="5" name="Rounded Rectangle 4">
            <a:extLst>
              <a:ext uri="{FF2B5EF4-FFF2-40B4-BE49-F238E27FC236}">
                <a16:creationId xmlns:a16="http://schemas.microsoft.com/office/drawing/2014/main" id="{A66498C6-D334-9B42-A583-FEE87FE43BF0}"/>
              </a:ext>
            </a:extLst>
          </p:cNvPr>
          <p:cNvSpPr/>
          <p:nvPr/>
        </p:nvSpPr>
        <p:spPr>
          <a:xfrm>
            <a:off x="8756726" y="1662064"/>
            <a:ext cx="3243188" cy="2385829"/>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teacher says 2 </a:t>
            </a:r>
            <a:r>
              <a:rPr lang="en-GB" sz="1600" dirty="0">
                <a:solidFill>
                  <a:schemeClr val="tx1"/>
                </a:solidFill>
              </a:rPr>
              <a:t>×</a:t>
            </a:r>
            <a:r>
              <a:rPr lang="en-GB" sz="1600" dirty="0">
                <a:solidFill>
                  <a:schemeClr val="dk1"/>
                </a:solidFill>
                <a:latin typeface="Century Gothic" panose="020B0502020202020204" pitchFamily="34" charset="0"/>
                <a:ea typeface="Source Sans Pro"/>
                <a:cs typeface="Source Sans Pro"/>
                <a:sym typeface="Source Sans Pro"/>
              </a:rPr>
              <a:t> 11.</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The people with the digits ‘2’ need to run into the middle and show 22.</a:t>
            </a:r>
          </a:p>
        </p:txBody>
      </p:sp>
    </p:spTree>
    <p:extLst>
      <p:ext uri="{BB962C8B-B14F-4D97-AF65-F5344CB8AC3E}">
        <p14:creationId xmlns:p14="http://schemas.microsoft.com/office/powerpoint/2010/main" val="3645116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577D42-36EE-124B-A319-3AD712DBE380}"/>
              </a:ext>
            </a:extLst>
          </p:cNvPr>
          <p:cNvSpPr>
            <a:spLocks noGrp="1"/>
          </p:cNvSpPr>
          <p:nvPr>
            <p:ph sz="quarter" idx="12"/>
          </p:nvPr>
        </p:nvSpPr>
        <p:spPr/>
        <p:txBody>
          <a:bodyPr/>
          <a:lstStyle/>
          <a:p>
            <a:pPr lvl="0"/>
            <a:r>
              <a:rPr lang="en-GB" b="1" dirty="0"/>
              <a:t>Focus: </a:t>
            </a:r>
            <a:r>
              <a:rPr lang="en-GB" dirty="0"/>
              <a:t>Recall and represent multiplication and related division facts for the 11 times tables. </a:t>
            </a:r>
          </a:p>
          <a:p>
            <a:pPr lvl="0"/>
            <a:r>
              <a:rPr lang="en-GB" b="1" dirty="0"/>
              <a:t>Aim: </a:t>
            </a:r>
            <a:r>
              <a:rPr lang="en-GB" dirty="0"/>
              <a:t>Make an array showing the given fact. </a:t>
            </a:r>
          </a:p>
          <a:p>
            <a:pPr lvl="0"/>
            <a:r>
              <a:rPr lang="en-GB" b="1" dirty="0"/>
              <a:t>You will need: </a:t>
            </a:r>
            <a:r>
              <a:rPr lang="en-GB" dirty="0"/>
              <a:t>Geoboards; elastic bands</a:t>
            </a:r>
          </a:p>
          <a:p>
            <a:pPr lvl="0"/>
            <a:r>
              <a:rPr lang="en-GB" b="1" dirty="0"/>
              <a:t>Instructions: </a:t>
            </a:r>
          </a:p>
          <a:p>
            <a:pPr marL="342900" lvl="0" indent="-342900">
              <a:buFont typeface="+mj-lt"/>
              <a:buAutoNum type="arabicParenR"/>
            </a:pPr>
            <a:r>
              <a:rPr lang="en-GB" dirty="0"/>
              <a:t>Your teacher will call out either a multiplication calculation for the 11 times tables or a multiple of 11 (for example 7 </a:t>
            </a:r>
            <a:r>
              <a:rPr lang="en-GB" sz="1800" dirty="0">
                <a:solidFill>
                  <a:schemeClr val="tx1"/>
                </a:solidFill>
              </a:rPr>
              <a:t>×</a:t>
            </a:r>
            <a:r>
              <a:rPr lang="en-GB" dirty="0"/>
              <a:t> 11 or 22). </a:t>
            </a:r>
          </a:p>
          <a:p>
            <a:pPr marL="342900" lvl="0" indent="-342900">
              <a:buFont typeface="+mj-lt"/>
              <a:buAutoNum type="arabicParenR"/>
            </a:pPr>
            <a:r>
              <a:rPr lang="en-GB" dirty="0"/>
              <a:t>You then need to show this as an array on your geoboard using your elastic band.  </a:t>
            </a:r>
          </a:p>
          <a:p>
            <a:pPr marL="342900" lvl="0" indent="-342900">
              <a:buFont typeface="+mj-lt"/>
              <a:buAutoNum type="arabicParenR"/>
            </a:pPr>
            <a:r>
              <a:rPr lang="en-GB" dirty="0"/>
              <a:t>Show someone else your array, is your array the same as theirs? </a:t>
            </a:r>
          </a:p>
        </p:txBody>
      </p:sp>
      <p:sp>
        <p:nvSpPr>
          <p:cNvPr id="3" name="Content Placeholder 2">
            <a:extLst>
              <a:ext uri="{FF2B5EF4-FFF2-40B4-BE49-F238E27FC236}">
                <a16:creationId xmlns:a16="http://schemas.microsoft.com/office/drawing/2014/main" id="{B5D5941F-6C74-6444-B06C-5282CBA9D71E}"/>
              </a:ext>
            </a:extLst>
          </p:cNvPr>
          <p:cNvSpPr>
            <a:spLocks noGrp="1"/>
          </p:cNvSpPr>
          <p:nvPr>
            <p:ph sz="quarter" idx="10"/>
          </p:nvPr>
        </p:nvSpPr>
        <p:spPr/>
        <p:txBody>
          <a:bodyPr/>
          <a:lstStyle/>
          <a:p>
            <a:r>
              <a:rPr lang="en-GB" dirty="0"/>
              <a:t>Geo Eleven</a:t>
            </a:r>
          </a:p>
        </p:txBody>
      </p:sp>
      <p:sp>
        <p:nvSpPr>
          <p:cNvPr id="4" name="Rounded Rectangle 3">
            <a:extLst>
              <a:ext uri="{FF2B5EF4-FFF2-40B4-BE49-F238E27FC236}">
                <a16:creationId xmlns:a16="http://schemas.microsoft.com/office/drawing/2014/main" id="{7701E84D-1589-AE45-BEE4-F90D899539BD}"/>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Individual/ Pairs</a:t>
            </a:r>
          </a:p>
        </p:txBody>
      </p:sp>
    </p:spTree>
    <p:extLst>
      <p:ext uri="{BB962C8B-B14F-4D97-AF65-F5344CB8AC3E}">
        <p14:creationId xmlns:p14="http://schemas.microsoft.com/office/powerpoint/2010/main" val="4143894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A9853F7-A6CB-3D4B-9568-0FEFC93865B8}"/>
              </a:ext>
            </a:extLst>
          </p:cNvPr>
          <p:cNvSpPr>
            <a:spLocks noGrp="1"/>
          </p:cNvSpPr>
          <p:nvPr>
            <p:ph sz="quarter" idx="12"/>
          </p:nvPr>
        </p:nvSpPr>
        <p:spPr/>
        <p:txBody>
          <a:bodyPr/>
          <a:lstStyle/>
          <a:p>
            <a:r>
              <a:rPr lang="en-GB" b="1" dirty="0"/>
              <a:t>Focus: </a:t>
            </a:r>
            <a:r>
              <a:rPr lang="en-GB" dirty="0"/>
              <a:t>Conceptual understanding of the 11 times table.</a:t>
            </a:r>
          </a:p>
          <a:p>
            <a:r>
              <a:rPr lang="en-GB" b="1" dirty="0"/>
              <a:t>Aim: </a:t>
            </a:r>
            <a:r>
              <a:rPr lang="en-GB" dirty="0"/>
              <a:t>Decide if the statement is always, sometimes or never true. </a:t>
            </a:r>
          </a:p>
          <a:p>
            <a:r>
              <a:rPr lang="en-GB" b="1" dirty="0"/>
              <a:t>Instructions: </a:t>
            </a:r>
          </a:p>
          <a:p>
            <a:pPr algn="ctr"/>
            <a:r>
              <a:rPr lang="en-GB" dirty="0"/>
              <a:t>Mia says, “To answer any 11 times table question, you simply write the number you are multiplying 11 by twice. So, if you are working out 5 </a:t>
            </a:r>
            <a:r>
              <a:rPr lang="en-GB" sz="1800" dirty="0">
                <a:solidFill>
                  <a:schemeClr val="tx1"/>
                </a:solidFill>
              </a:rPr>
              <a:t>×</a:t>
            </a:r>
            <a:r>
              <a:rPr lang="en-GB" dirty="0"/>
              <a:t> 11, you just write 5 twice making 55.”</a:t>
            </a:r>
          </a:p>
          <a:p>
            <a:pPr marL="342900" indent="-342900">
              <a:buFont typeface="+mj-lt"/>
              <a:buAutoNum type="arabicParenR"/>
            </a:pPr>
            <a:r>
              <a:rPr lang="en-GB" dirty="0"/>
              <a:t>Look at what Mia has said. In pairs or groups, discuss if you think this is always, sometimes or never true. Prove your answer.</a:t>
            </a:r>
          </a:p>
        </p:txBody>
      </p:sp>
      <p:sp>
        <p:nvSpPr>
          <p:cNvPr id="3" name="Content Placeholder 2">
            <a:extLst>
              <a:ext uri="{FF2B5EF4-FFF2-40B4-BE49-F238E27FC236}">
                <a16:creationId xmlns:a16="http://schemas.microsoft.com/office/drawing/2014/main" id="{A9C07B93-ED5B-6147-9C32-0226A5774A46}"/>
              </a:ext>
            </a:extLst>
          </p:cNvPr>
          <p:cNvSpPr>
            <a:spLocks noGrp="1"/>
          </p:cNvSpPr>
          <p:nvPr>
            <p:ph sz="quarter" idx="10"/>
          </p:nvPr>
        </p:nvSpPr>
        <p:spPr/>
        <p:txBody>
          <a:bodyPr/>
          <a:lstStyle/>
          <a:p>
            <a:r>
              <a:rPr lang="en-GB" dirty="0"/>
              <a:t>Double Vision?</a:t>
            </a:r>
          </a:p>
        </p:txBody>
      </p:sp>
      <p:sp>
        <p:nvSpPr>
          <p:cNvPr id="4" name="Rounded Rectangle 3">
            <a:extLst>
              <a:ext uri="{FF2B5EF4-FFF2-40B4-BE49-F238E27FC236}">
                <a16:creationId xmlns:a16="http://schemas.microsoft.com/office/drawing/2014/main" id="{EC4A1C7F-3610-174C-A34E-6EE45FC145E1}"/>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 Small group</a:t>
            </a:r>
          </a:p>
        </p:txBody>
      </p:sp>
    </p:spTree>
    <p:extLst>
      <p:ext uri="{BB962C8B-B14F-4D97-AF65-F5344CB8AC3E}">
        <p14:creationId xmlns:p14="http://schemas.microsoft.com/office/powerpoint/2010/main" val="3793496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49495F-AEB6-4844-B3C9-CBADB2D61A78}"/>
              </a:ext>
            </a:extLst>
          </p:cNvPr>
          <p:cNvSpPr>
            <a:spLocks noGrp="1"/>
          </p:cNvSpPr>
          <p:nvPr>
            <p:ph sz="quarter" idx="12"/>
          </p:nvPr>
        </p:nvSpPr>
        <p:spPr/>
        <p:txBody>
          <a:bodyPr/>
          <a:lstStyle/>
          <a:p>
            <a:r>
              <a:rPr lang="en-GB" b="1" dirty="0"/>
              <a:t>Focus: </a:t>
            </a:r>
            <a:r>
              <a:rPr lang="en-GB" dirty="0"/>
              <a:t>Recall multiplication and division facts for the 12 times tables.</a:t>
            </a:r>
          </a:p>
          <a:p>
            <a:r>
              <a:rPr lang="en-GB" b="1" dirty="0"/>
              <a:t>Aim: </a:t>
            </a:r>
            <a:r>
              <a:rPr lang="en-GB" dirty="0"/>
              <a:t>Run to the correct number around the room.</a:t>
            </a:r>
          </a:p>
          <a:p>
            <a:r>
              <a:rPr lang="en-GB" b="1" dirty="0"/>
              <a:t>You will need: </a:t>
            </a:r>
            <a:r>
              <a:rPr lang="en-GB" dirty="0"/>
              <a:t>Resource 2; an area</a:t>
            </a:r>
          </a:p>
          <a:p>
            <a:r>
              <a:rPr lang="en-GB" b="1" dirty="0"/>
              <a:t>Instructions: </a:t>
            </a:r>
          </a:p>
          <a:p>
            <a:pPr marL="342900" indent="-342900">
              <a:buFont typeface="+mj-lt"/>
              <a:buAutoNum type="arabicParenR"/>
            </a:pPr>
            <a:r>
              <a:rPr lang="en-GB" dirty="0"/>
              <a:t>You will start by standing in the middle of the room. </a:t>
            </a:r>
          </a:p>
          <a:p>
            <a:pPr marL="342900" indent="-342900">
              <a:buFont typeface="+mj-lt"/>
              <a:buAutoNum type="arabicParenR"/>
            </a:pPr>
            <a:r>
              <a:rPr lang="en-GB" dirty="0"/>
              <a:t>Your teacher will call out a multiple of 12. </a:t>
            </a:r>
          </a:p>
          <a:p>
            <a:pPr marL="342900" indent="-342900">
              <a:buFont typeface="+mj-lt"/>
              <a:buAutoNum type="arabicParenR"/>
            </a:pPr>
            <a:r>
              <a:rPr lang="en-GB" dirty="0"/>
              <a:t>You need to run to the number that 12 has been multiplied by to give the number said. </a:t>
            </a:r>
          </a:p>
          <a:p>
            <a:pPr marL="342900" indent="-342900">
              <a:buFont typeface="+mj-lt"/>
              <a:buAutoNum type="arabicParenR"/>
            </a:pPr>
            <a:r>
              <a:rPr lang="en-GB" dirty="0"/>
              <a:t>When everyone is in the right place, you will all say the fact together. </a:t>
            </a:r>
          </a:p>
        </p:txBody>
      </p:sp>
      <p:sp>
        <p:nvSpPr>
          <p:cNvPr id="3" name="Content Placeholder 2">
            <a:extLst>
              <a:ext uri="{FF2B5EF4-FFF2-40B4-BE49-F238E27FC236}">
                <a16:creationId xmlns:a16="http://schemas.microsoft.com/office/drawing/2014/main" id="{01BE3E20-00B3-464F-847F-93754013438A}"/>
              </a:ext>
            </a:extLst>
          </p:cNvPr>
          <p:cNvSpPr>
            <a:spLocks noGrp="1"/>
          </p:cNvSpPr>
          <p:nvPr>
            <p:ph sz="quarter" idx="10"/>
          </p:nvPr>
        </p:nvSpPr>
        <p:spPr/>
        <p:txBody>
          <a:bodyPr/>
          <a:lstStyle/>
          <a:p>
            <a:r>
              <a:rPr lang="en-GB" dirty="0"/>
              <a:t>Reach the Twelves</a:t>
            </a:r>
          </a:p>
        </p:txBody>
      </p:sp>
      <p:sp>
        <p:nvSpPr>
          <p:cNvPr id="4" name="Rounded Rectangle 3">
            <a:extLst>
              <a:ext uri="{FF2B5EF4-FFF2-40B4-BE49-F238E27FC236}">
                <a16:creationId xmlns:a16="http://schemas.microsoft.com/office/drawing/2014/main" id="{6CE7C405-AE59-984F-8492-69DC2AD0365C}"/>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30223643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81565EC-B0A1-424E-B28D-77EAE5BD5E81}"/>
              </a:ext>
            </a:extLst>
          </p:cNvPr>
          <p:cNvSpPr>
            <a:spLocks noGrp="1"/>
          </p:cNvSpPr>
          <p:nvPr>
            <p:ph sz="quarter" idx="12"/>
          </p:nvPr>
        </p:nvSpPr>
        <p:spPr/>
        <p:txBody>
          <a:bodyPr>
            <a:normAutofit lnSpcReduction="10000"/>
          </a:bodyPr>
          <a:lstStyle/>
          <a:p>
            <a:r>
              <a:rPr lang="en-GB" b="1" dirty="0"/>
              <a:t>Focus: </a:t>
            </a:r>
            <a:r>
              <a:rPr lang="en-GB" dirty="0"/>
              <a:t>Recall multiplication and division facts for the 1 to 12 times tables. </a:t>
            </a:r>
          </a:p>
          <a:p>
            <a:r>
              <a:rPr lang="en-GB" b="1" dirty="0"/>
              <a:t>Aim: </a:t>
            </a:r>
            <a:r>
              <a:rPr lang="en-GB" dirty="0"/>
              <a:t>Complete the loop of question cards as a class.</a:t>
            </a:r>
          </a:p>
          <a:p>
            <a:r>
              <a:rPr lang="en-GB" b="1" dirty="0"/>
              <a:t>You will need: </a:t>
            </a:r>
            <a:r>
              <a:rPr lang="en-GB" dirty="0"/>
              <a:t>Resource 3 </a:t>
            </a:r>
          </a:p>
          <a:p>
            <a:r>
              <a:rPr lang="en-GB" b="1" dirty="0"/>
              <a:t>Instructions: </a:t>
            </a:r>
          </a:p>
          <a:p>
            <a:pPr marL="342900" indent="-342900">
              <a:buFont typeface="+mj-lt"/>
              <a:buAutoNum type="arabicParenR"/>
            </a:pPr>
            <a:r>
              <a:rPr lang="en-GB" dirty="0"/>
              <a:t>You will need at least one of the loop cards each.</a:t>
            </a:r>
          </a:p>
          <a:p>
            <a:pPr marL="342900" indent="-342900">
              <a:buFont typeface="+mj-lt"/>
              <a:buAutoNum type="arabicParenR"/>
            </a:pPr>
            <a:r>
              <a:rPr lang="en-GB" dirty="0"/>
              <a:t>Each card is made of two parts, an answer (which starts with, ‘I have…’) and a question (which starts with, ‘Who has…’).</a:t>
            </a:r>
          </a:p>
          <a:p>
            <a:pPr marL="342900" indent="-342900">
              <a:buFont typeface="+mj-lt"/>
              <a:buAutoNum type="arabicParenR"/>
            </a:pPr>
            <a:r>
              <a:rPr lang="en-GB" dirty="0"/>
              <a:t>Your teacher will pick someone to start. The starting person will read their question out loud. If you have the answer to the question, you will read your answer then read the question on the other side of your card. </a:t>
            </a:r>
          </a:p>
          <a:p>
            <a:pPr marL="342900" indent="-342900">
              <a:buFont typeface="+mj-lt"/>
              <a:buAutoNum type="arabicParenR"/>
            </a:pPr>
            <a:r>
              <a:rPr lang="en-GB" dirty="0"/>
              <a:t>This carries on until you get back to the first person who will only need to read their answer. </a:t>
            </a:r>
          </a:p>
        </p:txBody>
      </p:sp>
      <p:sp>
        <p:nvSpPr>
          <p:cNvPr id="3" name="Content Placeholder 2">
            <a:extLst>
              <a:ext uri="{FF2B5EF4-FFF2-40B4-BE49-F238E27FC236}">
                <a16:creationId xmlns:a16="http://schemas.microsoft.com/office/drawing/2014/main" id="{B805F2DA-D88D-1249-98E9-903F016EDA30}"/>
              </a:ext>
            </a:extLst>
          </p:cNvPr>
          <p:cNvSpPr>
            <a:spLocks noGrp="1"/>
          </p:cNvSpPr>
          <p:nvPr>
            <p:ph sz="quarter" idx="10"/>
          </p:nvPr>
        </p:nvSpPr>
        <p:spPr/>
        <p:txBody>
          <a:bodyPr/>
          <a:lstStyle/>
          <a:p>
            <a:r>
              <a:rPr lang="en-GB" dirty="0"/>
              <a:t>Looping Tables</a:t>
            </a:r>
          </a:p>
        </p:txBody>
      </p:sp>
      <p:sp>
        <p:nvSpPr>
          <p:cNvPr id="4" name="Rounded Rectangle 3">
            <a:extLst>
              <a:ext uri="{FF2B5EF4-FFF2-40B4-BE49-F238E27FC236}">
                <a16:creationId xmlns:a16="http://schemas.microsoft.com/office/drawing/2014/main" id="{B0D947FE-46EE-234D-848D-38ADBAC70391}"/>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Whole class</a:t>
            </a:r>
          </a:p>
        </p:txBody>
      </p:sp>
    </p:spTree>
    <p:extLst>
      <p:ext uri="{BB962C8B-B14F-4D97-AF65-F5344CB8AC3E}">
        <p14:creationId xmlns:p14="http://schemas.microsoft.com/office/powerpoint/2010/main" val="822690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D28F030-629D-0347-929E-40E39DAED6DE}"/>
              </a:ext>
            </a:extLst>
          </p:cNvPr>
          <p:cNvSpPr>
            <a:spLocks noGrp="1"/>
          </p:cNvSpPr>
          <p:nvPr>
            <p:ph sz="quarter" idx="12"/>
          </p:nvPr>
        </p:nvSpPr>
        <p:spPr/>
        <p:txBody>
          <a:bodyPr>
            <a:normAutofit fontScale="92500" lnSpcReduction="20000"/>
          </a:bodyPr>
          <a:lstStyle/>
          <a:p>
            <a:r>
              <a:rPr lang="en-GB" b="1" dirty="0"/>
              <a:t>Focus: </a:t>
            </a:r>
            <a:r>
              <a:rPr lang="en-GB" dirty="0"/>
              <a:t>Recall of multiplication and division facts for the 1 to 12 times tables.</a:t>
            </a:r>
          </a:p>
          <a:p>
            <a:r>
              <a:rPr lang="en-GB" b="1" dirty="0"/>
              <a:t>Aim: </a:t>
            </a:r>
            <a:r>
              <a:rPr lang="en-GB" dirty="0"/>
              <a:t>Multiply the values of two cards together first. </a:t>
            </a:r>
          </a:p>
          <a:p>
            <a:r>
              <a:rPr lang="en-GB" b="1" dirty="0"/>
              <a:t>You will need: </a:t>
            </a:r>
            <a:r>
              <a:rPr lang="en-GB" dirty="0"/>
              <a:t>Playing cards per pair</a:t>
            </a:r>
          </a:p>
          <a:p>
            <a:r>
              <a:rPr lang="en-GB" b="1" dirty="0"/>
              <a:t>Instructions: </a:t>
            </a:r>
          </a:p>
          <a:p>
            <a:pPr marL="342900" indent="-342900">
              <a:buFont typeface="+mj-lt"/>
              <a:buAutoNum type="arabicParenR"/>
            </a:pPr>
            <a:r>
              <a:rPr lang="en-GB" dirty="0"/>
              <a:t>You will be given a pack of cards (without the joker) in your pairs. The Ace is worth 1, the Jack is worth 11 and the Queen and King are worth 12. </a:t>
            </a:r>
          </a:p>
          <a:p>
            <a:pPr marL="342900" indent="-342900">
              <a:buFont typeface="+mj-lt"/>
              <a:buAutoNum type="arabicParenR"/>
            </a:pPr>
            <a:r>
              <a:rPr lang="en-GB" dirty="0"/>
              <a:t>Shuffle your cards and deal them equally between you. </a:t>
            </a:r>
          </a:p>
          <a:p>
            <a:pPr marL="342900" indent="-342900">
              <a:buFont typeface="+mj-lt"/>
              <a:buAutoNum type="arabicParenR"/>
            </a:pPr>
            <a:r>
              <a:rPr lang="en-GB" dirty="0"/>
              <a:t>Count down from three to one. On one, both of you turn over your top card. </a:t>
            </a:r>
          </a:p>
          <a:p>
            <a:pPr marL="342900" indent="-342900">
              <a:buFont typeface="+mj-lt"/>
              <a:buAutoNum type="arabicParenR"/>
            </a:pPr>
            <a:r>
              <a:rPr lang="en-GB" dirty="0"/>
              <a:t>Race to be the first person to multiply the numbers on both cards together. When you have the answer, say it out loud and put your hand on the card. </a:t>
            </a:r>
          </a:p>
          <a:p>
            <a:pPr marL="342900" indent="-342900">
              <a:buFont typeface="+mj-lt"/>
              <a:buAutoNum type="arabicParenR"/>
            </a:pPr>
            <a:r>
              <a:rPr lang="en-GB" dirty="0"/>
              <a:t>The first person to give the correct answer and touch the card first, wins the card. If you are first but say the wrong answer, your partner wins the card. </a:t>
            </a:r>
          </a:p>
        </p:txBody>
      </p:sp>
      <p:sp>
        <p:nvSpPr>
          <p:cNvPr id="3" name="Content Placeholder 2">
            <a:extLst>
              <a:ext uri="{FF2B5EF4-FFF2-40B4-BE49-F238E27FC236}">
                <a16:creationId xmlns:a16="http://schemas.microsoft.com/office/drawing/2014/main" id="{B5280688-FD82-F04A-B674-530AE7C96389}"/>
              </a:ext>
            </a:extLst>
          </p:cNvPr>
          <p:cNvSpPr>
            <a:spLocks noGrp="1"/>
          </p:cNvSpPr>
          <p:nvPr>
            <p:ph sz="quarter" idx="10"/>
          </p:nvPr>
        </p:nvSpPr>
        <p:spPr/>
        <p:txBody>
          <a:bodyPr/>
          <a:lstStyle/>
          <a:p>
            <a:r>
              <a:rPr lang="en-GB" dirty="0"/>
              <a:t>All Out Skirmish</a:t>
            </a:r>
          </a:p>
        </p:txBody>
      </p:sp>
      <p:sp>
        <p:nvSpPr>
          <p:cNvPr id="4" name="Rounded Rectangle 3">
            <a:extLst>
              <a:ext uri="{FF2B5EF4-FFF2-40B4-BE49-F238E27FC236}">
                <a16:creationId xmlns:a16="http://schemas.microsoft.com/office/drawing/2014/main" id="{3E5B2388-8E70-A84F-98F6-1238278EAD5F}"/>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Pairs</a:t>
            </a:r>
          </a:p>
        </p:txBody>
      </p:sp>
    </p:spTree>
    <p:extLst>
      <p:ext uri="{BB962C8B-B14F-4D97-AF65-F5344CB8AC3E}">
        <p14:creationId xmlns:p14="http://schemas.microsoft.com/office/powerpoint/2010/main" val="36327433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32615C3-E1F4-9543-AE1C-14DFB9E160AA}"/>
              </a:ext>
            </a:extLst>
          </p:cNvPr>
          <p:cNvSpPr>
            <a:spLocks noGrp="1"/>
          </p:cNvSpPr>
          <p:nvPr>
            <p:ph sz="quarter" idx="12"/>
          </p:nvPr>
        </p:nvSpPr>
        <p:spPr>
          <a:xfrm>
            <a:off x="263027" y="1381328"/>
            <a:ext cx="8493700" cy="5161712"/>
          </a:xfrm>
        </p:spPr>
        <p:txBody>
          <a:bodyPr>
            <a:normAutofit fontScale="92500" lnSpcReduction="10000"/>
          </a:bodyPr>
          <a:lstStyle/>
          <a:p>
            <a:r>
              <a:rPr lang="en-GB" b="1" dirty="0"/>
              <a:t>Focus: </a:t>
            </a:r>
            <a:r>
              <a:rPr lang="en-GB" dirty="0"/>
              <a:t>Recall of multiplication and division facts for the 1 to 12 times tables. </a:t>
            </a:r>
          </a:p>
          <a:p>
            <a:r>
              <a:rPr lang="en-GB" b="1" dirty="0"/>
              <a:t>Aim: </a:t>
            </a:r>
            <a:r>
              <a:rPr lang="en-GB" dirty="0"/>
              <a:t>Calculate the missing number written by a partner. </a:t>
            </a:r>
          </a:p>
          <a:p>
            <a:r>
              <a:rPr lang="en-GB" b="1" dirty="0"/>
              <a:t>You will need: </a:t>
            </a:r>
            <a:r>
              <a:rPr lang="en-GB" dirty="0"/>
              <a:t>Mini whiteboards</a:t>
            </a:r>
          </a:p>
          <a:p>
            <a:r>
              <a:rPr lang="en-GB" b="1" dirty="0"/>
              <a:t>Instructions: </a:t>
            </a:r>
          </a:p>
          <a:p>
            <a:pPr marL="342900" indent="-342900">
              <a:buFont typeface="+mj-lt"/>
              <a:buAutoNum type="arabicParenR"/>
            </a:pPr>
            <a:r>
              <a:rPr lang="en-GB" dirty="0"/>
              <a:t>In your groups of three, label yourselves A, B and C. </a:t>
            </a:r>
          </a:p>
          <a:p>
            <a:pPr marL="342900" indent="-342900">
              <a:buFont typeface="+mj-lt"/>
              <a:buAutoNum type="arabicParenR"/>
            </a:pPr>
            <a:r>
              <a:rPr lang="en-GB" dirty="0"/>
              <a:t>A and B will stand back-to-back. C will be the ‘spotter’.</a:t>
            </a:r>
          </a:p>
          <a:p>
            <a:pPr marL="342900" indent="-342900">
              <a:buFont typeface="+mj-lt"/>
              <a:buAutoNum type="arabicParenR"/>
            </a:pPr>
            <a:r>
              <a:rPr lang="en-GB" dirty="0"/>
              <a:t>A and B both write a number between 1 and 12 without showing each other. </a:t>
            </a:r>
          </a:p>
          <a:p>
            <a:pPr marL="342900" indent="-342900">
              <a:buFont typeface="+mj-lt"/>
              <a:buAutoNum type="arabicParenR"/>
            </a:pPr>
            <a:r>
              <a:rPr lang="en-GB" dirty="0"/>
              <a:t>C will look at the numbers and say the product only. </a:t>
            </a:r>
          </a:p>
          <a:p>
            <a:pPr marL="342900" indent="-342900">
              <a:buFont typeface="+mj-lt"/>
              <a:buAutoNum type="arabicParenR"/>
            </a:pPr>
            <a:r>
              <a:rPr lang="en-GB" dirty="0"/>
              <a:t>A and B race to calculate the other person’s number. Whoever works out the other person’s number first wins a point. Rotate the roles after each turn. </a:t>
            </a:r>
          </a:p>
        </p:txBody>
      </p:sp>
      <p:sp>
        <p:nvSpPr>
          <p:cNvPr id="3" name="Content Placeholder 2">
            <a:extLst>
              <a:ext uri="{FF2B5EF4-FFF2-40B4-BE49-F238E27FC236}">
                <a16:creationId xmlns:a16="http://schemas.microsoft.com/office/drawing/2014/main" id="{55B513ED-23F1-BD4D-81A7-85BBD1AB4DC5}"/>
              </a:ext>
            </a:extLst>
          </p:cNvPr>
          <p:cNvSpPr>
            <a:spLocks noGrp="1"/>
          </p:cNvSpPr>
          <p:nvPr>
            <p:ph sz="quarter" idx="10"/>
          </p:nvPr>
        </p:nvSpPr>
        <p:spPr/>
        <p:txBody>
          <a:bodyPr/>
          <a:lstStyle/>
          <a:p>
            <a:r>
              <a:rPr lang="en-GB" dirty="0"/>
              <a:t>Back-to-Back</a:t>
            </a:r>
          </a:p>
        </p:txBody>
      </p:sp>
      <p:sp>
        <p:nvSpPr>
          <p:cNvPr id="4" name="Rounded Rectangle 3">
            <a:extLst>
              <a:ext uri="{FF2B5EF4-FFF2-40B4-BE49-F238E27FC236}">
                <a16:creationId xmlns:a16="http://schemas.microsoft.com/office/drawing/2014/main" id="{B8157024-A03E-9840-8B7C-9C2969777FC4}"/>
              </a:ext>
            </a:extLst>
          </p:cNvPr>
          <p:cNvSpPr/>
          <p:nvPr/>
        </p:nvSpPr>
        <p:spPr>
          <a:xfrm>
            <a:off x="8756726" y="1662064"/>
            <a:ext cx="3243188" cy="4684940"/>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en-GB" sz="1600" b="1" dirty="0">
                <a:solidFill>
                  <a:srgbClr val="222222"/>
                </a:solidFill>
                <a:latin typeface="Century Gothic" panose="020B0502020202020204" pitchFamily="34" charset="0"/>
              </a:rPr>
              <a:t>Example</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 is the spotter.</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and B stand back-to-back. </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writes 2.</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B writes 3.</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C looks at both numbers and says, “6”.</a:t>
            </a:r>
          </a:p>
          <a:p>
            <a:pPr marL="0" marR="0" lvl="0" indent="0" algn="l" rtl="0">
              <a:lnSpc>
                <a:spcPct val="150000"/>
              </a:lnSpc>
              <a:spcBef>
                <a:spcPts val="800"/>
              </a:spcBef>
              <a:spcAft>
                <a:spcPts val="0"/>
              </a:spcAft>
              <a:buNone/>
            </a:pPr>
            <a:r>
              <a:rPr lang="en-GB" sz="1600" dirty="0">
                <a:solidFill>
                  <a:schemeClr val="dk1"/>
                </a:solidFill>
                <a:latin typeface="Century Gothic" panose="020B0502020202020204" pitchFamily="34" charset="0"/>
                <a:ea typeface="Source Sans Pro"/>
                <a:cs typeface="Source Sans Pro"/>
                <a:sym typeface="Source Sans Pro"/>
              </a:rPr>
              <a:t>A works out that 2 × 3 = 6 and says, “3”.</a:t>
            </a:r>
          </a:p>
        </p:txBody>
      </p:sp>
      <p:sp>
        <p:nvSpPr>
          <p:cNvPr id="5" name="Rounded Rectangle 4">
            <a:extLst>
              <a:ext uri="{FF2B5EF4-FFF2-40B4-BE49-F238E27FC236}">
                <a16:creationId xmlns:a16="http://schemas.microsoft.com/office/drawing/2014/main" id="{8C153662-85E0-974D-AB7F-4A3D7EC5E6C1}"/>
              </a:ext>
            </a:extLst>
          </p:cNvPr>
          <p:cNvSpPr/>
          <p:nvPr/>
        </p:nvSpPr>
        <p:spPr>
          <a:xfrm>
            <a:off x="9740807" y="510996"/>
            <a:ext cx="2259106" cy="718285"/>
          </a:xfrm>
          <a:prstGeom prst="roundRect">
            <a:avLst/>
          </a:prstGeom>
          <a:noFill/>
          <a:ln>
            <a:solidFill>
              <a:srgbClr val="F0E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222222"/>
                </a:solidFill>
                <a:latin typeface="Century Gothic" panose="020B0502020202020204" pitchFamily="34" charset="0"/>
              </a:rPr>
              <a:t>Small group</a:t>
            </a:r>
          </a:p>
        </p:txBody>
      </p:sp>
    </p:spTree>
    <p:extLst>
      <p:ext uri="{BB962C8B-B14F-4D97-AF65-F5344CB8AC3E}">
        <p14:creationId xmlns:p14="http://schemas.microsoft.com/office/powerpoint/2010/main" val="1335973200"/>
      </p:ext>
    </p:extLst>
  </p:cSld>
  <p:clrMapOvr>
    <a:masterClrMapping/>
  </p:clrMapOvr>
</p:sld>
</file>

<file path=ppt/theme/theme1.xml><?xml version="1.0" encoding="utf-8"?>
<a:theme xmlns:a="http://schemas.openxmlformats.org/drawingml/2006/main" name="Titl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625</TotalTime>
  <Words>3092</Words>
  <Application>Microsoft Office PowerPoint</Application>
  <PresentationFormat>Widescreen</PresentationFormat>
  <Paragraphs>289</Paragraphs>
  <Slides>19</Slides>
  <Notes>16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19</vt:i4>
      </vt:variant>
    </vt:vector>
  </HeadingPairs>
  <TitlesOfParts>
    <vt:vector size="26" baseType="lpstr">
      <vt:lpstr>Arial</vt:lpstr>
      <vt:lpstr>Calibri</vt:lpstr>
      <vt:lpstr>Century Gothic</vt:lpstr>
      <vt:lpstr>Nunito Sans</vt:lpstr>
      <vt:lpstr>Source Sans Pro</vt:lpstr>
      <vt:lpstr>Titles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Searle</dc:creator>
  <cp:lastModifiedBy>Janette Warburton</cp:lastModifiedBy>
  <cp:revision>53</cp:revision>
  <dcterms:created xsi:type="dcterms:W3CDTF">2022-06-30T10:03:35Z</dcterms:created>
  <dcterms:modified xsi:type="dcterms:W3CDTF">2024-05-07T08:42:12Z</dcterms:modified>
</cp:coreProperties>
</file>